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86" r:id="rId3"/>
    <p:sldId id="347" r:id="rId4"/>
    <p:sldId id="281" r:id="rId5"/>
    <p:sldId id="349" r:id="rId6"/>
    <p:sldId id="350" r:id="rId7"/>
    <p:sldId id="351" r:id="rId8"/>
    <p:sldId id="354" r:id="rId9"/>
    <p:sldId id="361" r:id="rId10"/>
    <p:sldId id="362" r:id="rId11"/>
    <p:sldId id="363" r:id="rId12"/>
    <p:sldId id="364" r:id="rId13"/>
    <p:sldId id="366" r:id="rId14"/>
    <p:sldId id="365" r:id="rId15"/>
    <p:sldId id="367" r:id="rId16"/>
    <p:sldId id="502" r:id="rId17"/>
    <p:sldId id="504" r:id="rId18"/>
    <p:sldId id="503" r:id="rId19"/>
    <p:sldId id="346" r:id="rId20"/>
    <p:sldId id="505" r:id="rId21"/>
    <p:sldId id="506" r:id="rId22"/>
    <p:sldId id="507" r:id="rId23"/>
    <p:sldId id="508" r:id="rId24"/>
    <p:sldId id="341" r:id="rId25"/>
    <p:sldId id="275" r:id="rId2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8"/>
  </p:normalViewPr>
  <p:slideViewPr>
    <p:cSldViewPr snapToGrid="0" snapToObjects="1">
      <p:cViewPr varScale="1">
        <p:scale>
          <a:sx n="112" d="100"/>
          <a:sy n="112"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EB0B89F-74D5-CB43-9F27-DA5B480742AD}" type="datetimeFigureOut">
              <a:rPr lang="it-IT" smtClean="0"/>
              <a:t>24/09/24</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62D077-E610-BF4F-8BFF-610E2A1420A9}" type="slidenum">
              <a:rPr lang="it-IT" smtClean="0"/>
              <a:t>‹N›</a:t>
            </a:fld>
            <a:endParaRPr lang="it-IT"/>
          </a:p>
        </p:txBody>
      </p:sp>
    </p:spTree>
    <p:extLst>
      <p:ext uri="{BB962C8B-B14F-4D97-AF65-F5344CB8AC3E}">
        <p14:creationId xmlns:p14="http://schemas.microsoft.com/office/powerpoint/2010/main" val="1173727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D09C4-16E3-014C-A79C-0D869DC45B74}" type="datetimeFigureOut">
              <a:rPr lang="it-IT" smtClean="0"/>
              <a:t>24/09/24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7F672-7057-C841-86B1-4A6BAB6CFCF1}" type="slidenum">
              <a:rPr lang="it-IT" smtClean="0"/>
              <a:t>‹N›</a:t>
            </a:fld>
            <a:endParaRPr lang="it-IT"/>
          </a:p>
        </p:txBody>
      </p:sp>
    </p:spTree>
    <p:extLst>
      <p:ext uri="{BB962C8B-B14F-4D97-AF65-F5344CB8AC3E}">
        <p14:creationId xmlns:p14="http://schemas.microsoft.com/office/powerpoint/2010/main" val="1237627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CE299E9-C792-684E-B44C-283EA7F7ABFE}" type="datetimeFigureOut">
              <a:rPr lang="it-IT" smtClean="0"/>
              <a:t>24/09/24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486185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E299E9-C792-684E-B44C-283EA7F7ABFE}" type="datetimeFigureOut">
              <a:rPr lang="it-IT" smtClean="0"/>
              <a:t>24/09/24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23505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E299E9-C792-684E-B44C-283EA7F7ABFE}" type="datetimeFigureOut">
              <a:rPr lang="it-IT" smtClean="0"/>
              <a:t>24/09/24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205934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E299E9-C792-684E-B44C-283EA7F7ABFE}" type="datetimeFigureOut">
              <a:rPr lang="it-IT" smtClean="0"/>
              <a:t>24/09/24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5265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CCE299E9-C792-684E-B44C-283EA7F7ABFE}" type="datetimeFigureOut">
              <a:rPr lang="it-IT" smtClean="0"/>
              <a:t>24/09/24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61232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CE299E9-C792-684E-B44C-283EA7F7ABFE}" type="datetimeFigureOut">
              <a:rPr lang="it-IT" smtClean="0"/>
              <a:t>24/09/24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33285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CE299E9-C792-684E-B44C-283EA7F7ABFE}" type="datetimeFigureOut">
              <a:rPr lang="it-IT" smtClean="0"/>
              <a:t>24/09/24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97245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CCE299E9-C792-684E-B44C-283EA7F7ABFE}" type="datetimeFigureOut">
              <a:rPr lang="it-IT" smtClean="0"/>
              <a:t>24/09/24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63380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CE299E9-C792-684E-B44C-283EA7F7ABFE}" type="datetimeFigureOut">
              <a:rPr lang="it-IT" smtClean="0"/>
              <a:t>24/09/24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1663262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CCE299E9-C792-684E-B44C-283EA7F7ABFE}" type="datetimeFigureOut">
              <a:rPr lang="it-IT" smtClean="0"/>
              <a:t>24/09/24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662305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CCE299E9-C792-684E-B44C-283EA7F7ABFE}" type="datetimeFigureOut">
              <a:rPr lang="it-IT" smtClean="0"/>
              <a:t>24/09/24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BC7EE09-CF5B-8B47-9DA9-CDFF9C8BDD1D}" type="slidenum">
              <a:rPr lang="it-IT" smtClean="0"/>
              <a:t>‹N›</a:t>
            </a:fld>
            <a:endParaRPr lang="it-IT"/>
          </a:p>
        </p:txBody>
      </p:sp>
    </p:spTree>
    <p:extLst>
      <p:ext uri="{BB962C8B-B14F-4D97-AF65-F5344CB8AC3E}">
        <p14:creationId xmlns:p14="http://schemas.microsoft.com/office/powerpoint/2010/main" val="95926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299E9-C792-684E-B44C-283EA7F7ABFE}" type="datetimeFigureOut">
              <a:rPr lang="it-IT" smtClean="0"/>
              <a:t>24/09/24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7EE09-CF5B-8B47-9DA9-CDFF9C8BDD1D}" type="slidenum">
              <a:rPr lang="it-IT" smtClean="0"/>
              <a:t>‹N›</a:t>
            </a:fld>
            <a:endParaRPr lang="it-IT"/>
          </a:p>
        </p:txBody>
      </p:sp>
    </p:spTree>
    <p:extLst>
      <p:ext uri="{BB962C8B-B14F-4D97-AF65-F5344CB8AC3E}">
        <p14:creationId xmlns:p14="http://schemas.microsoft.com/office/powerpoint/2010/main" val="241136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hyperlink" Target="mailto:info@cbba-europe.eu" TargetMode="External"/><Relationship Id="rId2" Type="http://schemas.openxmlformats.org/officeDocument/2006/relationships/hyperlink" Target="mailto:francesco.briganti@cbba-europe.eu"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cbba-europe.e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28589" y="2652889"/>
            <a:ext cx="11119945" cy="3307643"/>
          </a:xfrm>
        </p:spPr>
        <p:txBody>
          <a:bodyPr>
            <a:normAutofit fontScale="92500" lnSpcReduction="20000"/>
          </a:bodyPr>
          <a:lstStyle/>
          <a:p>
            <a:r>
              <a:rPr lang="en-US" sz="3500" b="1" dirty="0">
                <a:solidFill>
                  <a:srgbClr val="003196"/>
                </a:solidFill>
                <a:latin typeface="Calibri" charset="0"/>
                <a:ea typeface="Calibri" charset="0"/>
                <a:cs typeface="Calibri" charset="0"/>
              </a:rPr>
              <a:t>Pan-European retirement savings products and the role of the European Institutions in developing of a European pension market </a:t>
            </a:r>
            <a:endParaRPr lang="en-US" sz="3500" b="1" i="1" dirty="0">
              <a:solidFill>
                <a:srgbClr val="003196"/>
              </a:solidFill>
              <a:latin typeface="Calibri" charset="0"/>
              <a:ea typeface="Calibri" charset="0"/>
              <a:cs typeface="Calibri" charset="0"/>
            </a:endParaRPr>
          </a:p>
          <a:p>
            <a:endParaRPr lang="en-US" sz="2700" b="1" i="1" dirty="0">
              <a:solidFill>
                <a:srgbClr val="003196"/>
              </a:solidFill>
              <a:latin typeface="Calibri" charset="0"/>
              <a:ea typeface="Calibri" charset="0"/>
              <a:cs typeface="Calibri" charset="0"/>
            </a:endParaRPr>
          </a:p>
          <a:p>
            <a:r>
              <a:rPr lang="en-US" sz="3000" i="1" u="sng" dirty="0">
                <a:solidFill>
                  <a:srgbClr val="003196"/>
                </a:solidFill>
              </a:rPr>
              <a:t>VII International Conference Social Security Systems in the Light of Demographic Economic and Technological Challenges</a:t>
            </a:r>
          </a:p>
          <a:p>
            <a:endParaRPr lang="en-US" sz="3000" i="1" dirty="0">
              <a:solidFill>
                <a:srgbClr val="003196"/>
              </a:solidFill>
            </a:endParaRPr>
          </a:p>
          <a:p>
            <a:r>
              <a:rPr lang="en-US" sz="3000" i="1" dirty="0" err="1">
                <a:solidFill>
                  <a:srgbClr val="003196"/>
                </a:solidFill>
              </a:rPr>
              <a:t>Poznań</a:t>
            </a:r>
            <a:r>
              <a:rPr lang="en-US" sz="3000" i="1" dirty="0">
                <a:solidFill>
                  <a:srgbClr val="003196"/>
                </a:solidFill>
              </a:rPr>
              <a:t>, 26 and 27 September 2024</a:t>
            </a:r>
          </a:p>
          <a:p>
            <a:endParaRPr lang="it-IT" sz="3000" i="1" dirty="0">
              <a:solidFill>
                <a:srgbClr val="003196"/>
              </a:solidFill>
            </a:endParaRPr>
          </a:p>
          <a:p>
            <a:endParaRPr lang="en-US" sz="2700" b="1" i="1" dirty="0">
              <a:solidFill>
                <a:srgbClr val="003196"/>
              </a:solidFill>
              <a:latin typeface="Calibri" charset="0"/>
              <a:ea typeface="Calibri" charset="0"/>
              <a:cs typeface="Calibri" charset="0"/>
            </a:endParaRPr>
          </a:p>
        </p:txBody>
      </p:sp>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3648287" y="599722"/>
            <a:ext cx="5166360" cy="1346200"/>
          </a:xfrm>
          <a:prstGeom prst="rect">
            <a:avLst/>
          </a:prstGeom>
          <a:noFill/>
          <a:ln>
            <a:noFill/>
          </a:ln>
        </p:spPr>
      </p:pic>
    </p:spTree>
    <p:extLst>
      <p:ext uri="{BB962C8B-B14F-4D97-AF65-F5344CB8AC3E}">
        <p14:creationId xmlns:p14="http://schemas.microsoft.com/office/powerpoint/2010/main" val="454115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GB" sz="13800" b="1" dirty="0">
                <a:solidFill>
                  <a:srgbClr val="003196"/>
                </a:solidFill>
              </a:rPr>
              <a:t>PEPP: Main features</a:t>
            </a:r>
          </a:p>
          <a:p>
            <a:pPr>
              <a:buFontTx/>
              <a:buChar char="-"/>
            </a:pPr>
            <a:endParaRPr lang="en-GB" sz="2000" b="1" dirty="0">
              <a:solidFill>
                <a:srgbClr val="003196"/>
              </a:solidFill>
            </a:endParaRPr>
          </a:p>
          <a:p>
            <a:pPr algn="l">
              <a:buFontTx/>
              <a:buChar char="-"/>
            </a:pPr>
            <a:r>
              <a:rPr lang="en-US" sz="9600" b="1" u="sng" dirty="0">
                <a:solidFill>
                  <a:srgbClr val="003196"/>
                </a:solidFill>
              </a:rPr>
              <a:t>Possible providers </a:t>
            </a:r>
            <a:r>
              <a:rPr lang="en-US" sz="9600" dirty="0">
                <a:solidFill>
                  <a:srgbClr val="003196"/>
                </a:solidFill>
              </a:rPr>
              <a:t>of PEPP (insurers, asset managers, banks, and IORPs:</a:t>
            </a:r>
            <a:r>
              <a:rPr lang="en-US" sz="9600" b="1" dirty="0">
                <a:solidFill>
                  <a:srgbClr val="003196"/>
                </a:solidFill>
              </a:rPr>
              <a:t> </a:t>
            </a:r>
            <a:r>
              <a:rPr lang="en-US" sz="9600" dirty="0">
                <a:solidFill>
                  <a:srgbClr val="003196"/>
                </a:solidFill>
              </a:rPr>
              <a:t>IORPs allowed offering PEPPs only according to national implementation);</a:t>
            </a:r>
          </a:p>
          <a:p>
            <a:pPr algn="l">
              <a:buFontTx/>
              <a:buChar char="-"/>
            </a:pPr>
            <a:endParaRPr lang="en-US" sz="2000" dirty="0">
              <a:solidFill>
                <a:srgbClr val="003196"/>
              </a:solidFill>
            </a:endParaRPr>
          </a:p>
          <a:p>
            <a:pPr algn="l">
              <a:buFontTx/>
              <a:buChar char="-"/>
            </a:pPr>
            <a:r>
              <a:rPr lang="en-US" sz="9600" b="1" dirty="0">
                <a:solidFill>
                  <a:srgbClr val="003196"/>
                </a:solidFill>
              </a:rPr>
              <a:t>Portability </a:t>
            </a:r>
            <a:r>
              <a:rPr lang="en-US" sz="9600" dirty="0">
                <a:solidFill>
                  <a:srgbClr val="003196"/>
                </a:solidFill>
              </a:rPr>
              <a:t>(minimum 2 national sub-accounts must be created: no issues with national authorizations) </a:t>
            </a:r>
            <a:r>
              <a:rPr lang="en-US" sz="9600" b="1" dirty="0">
                <a:solidFill>
                  <a:srgbClr val="003196"/>
                </a:solidFill>
              </a:rPr>
              <a:t>and transferability </a:t>
            </a:r>
            <a:r>
              <a:rPr lang="en-US" sz="9600" dirty="0">
                <a:solidFill>
                  <a:srgbClr val="003196"/>
                </a:solidFill>
              </a:rPr>
              <a:t>of capitals between different PEPPs (when user changes PEPP provider);</a:t>
            </a:r>
          </a:p>
          <a:p>
            <a:pPr algn="l">
              <a:buFontTx/>
              <a:buChar char="-"/>
            </a:pPr>
            <a:endParaRPr lang="en-US" sz="2000" b="1" dirty="0">
              <a:solidFill>
                <a:srgbClr val="003196"/>
              </a:solidFill>
            </a:endParaRPr>
          </a:p>
          <a:p>
            <a:pPr algn="l">
              <a:buFontTx/>
              <a:buChar char="-"/>
            </a:pPr>
            <a:r>
              <a:rPr lang="en-US" sz="9600" dirty="0">
                <a:solidFill>
                  <a:srgbClr val="003196"/>
                </a:solidFill>
              </a:rPr>
              <a:t>6 investment options, 1 of which is, for the Basic PEPP is the </a:t>
            </a:r>
            <a:r>
              <a:rPr lang="en-US" sz="9600" b="1" dirty="0">
                <a:solidFill>
                  <a:srgbClr val="003196"/>
                </a:solidFill>
              </a:rPr>
              <a:t>“standard” and should guarantee </a:t>
            </a:r>
            <a:r>
              <a:rPr lang="en-US" sz="9600" dirty="0">
                <a:solidFill>
                  <a:srgbClr val="003196"/>
                </a:solidFill>
              </a:rPr>
              <a:t>(insured), </a:t>
            </a:r>
            <a:r>
              <a:rPr lang="en-US" sz="9600" b="1" dirty="0">
                <a:solidFill>
                  <a:srgbClr val="003196"/>
                </a:solidFill>
              </a:rPr>
              <a:t>or protect, the capital invested</a:t>
            </a:r>
            <a:r>
              <a:rPr lang="en-US" sz="9600" dirty="0">
                <a:solidFill>
                  <a:srgbClr val="003196"/>
                </a:solidFill>
              </a:rPr>
              <a:t> (lifecycle option);</a:t>
            </a:r>
          </a:p>
          <a:p>
            <a:pPr algn="l">
              <a:buFontTx/>
              <a:buChar char="-"/>
            </a:pPr>
            <a:endParaRPr lang="en-US" sz="2000" dirty="0">
              <a:solidFill>
                <a:srgbClr val="003196"/>
              </a:solidFill>
            </a:endParaRPr>
          </a:p>
          <a:p>
            <a:pPr algn="l">
              <a:buFontTx/>
              <a:buChar char="-"/>
            </a:pPr>
            <a:r>
              <a:rPr lang="en-US" sz="9600" b="1" dirty="0">
                <a:solidFill>
                  <a:srgbClr val="003196"/>
                </a:solidFill>
              </a:rPr>
              <a:t>Strict</a:t>
            </a:r>
            <a:r>
              <a:rPr lang="en-US" sz="9600" dirty="0">
                <a:solidFill>
                  <a:srgbClr val="003196"/>
                </a:solidFill>
              </a:rPr>
              <a:t> rules and framework on </a:t>
            </a:r>
            <a:r>
              <a:rPr lang="en-US" sz="9600" b="1" dirty="0">
                <a:solidFill>
                  <a:srgbClr val="003196"/>
                </a:solidFill>
              </a:rPr>
              <a:t>risk mitigation techniques </a:t>
            </a:r>
            <a:r>
              <a:rPr lang="en-US" sz="9600" dirty="0">
                <a:solidFill>
                  <a:srgbClr val="003196"/>
                </a:solidFill>
              </a:rPr>
              <a:t>(not only for basic PEPP); </a:t>
            </a:r>
          </a:p>
          <a:p>
            <a:pPr algn="l">
              <a:buFontTx/>
              <a:buChar char="-"/>
            </a:pPr>
            <a:endParaRPr lang="en-US" sz="2000" u="sng" dirty="0">
              <a:solidFill>
                <a:srgbClr val="003196"/>
              </a:solidFill>
            </a:endParaRPr>
          </a:p>
          <a:p>
            <a:pPr algn="l">
              <a:buFontTx/>
              <a:buChar char="-"/>
            </a:pPr>
            <a:r>
              <a:rPr lang="en-US" sz="9600" b="1" dirty="0">
                <a:solidFill>
                  <a:srgbClr val="003196"/>
                </a:solidFill>
              </a:rPr>
              <a:t>Maximum administration </a:t>
            </a:r>
            <a:r>
              <a:rPr lang="en-US" sz="9600" dirty="0">
                <a:solidFill>
                  <a:srgbClr val="003196"/>
                </a:solidFill>
              </a:rPr>
              <a:t>costs’ threshold of 1% for basic PEPP, including a mandatory advice for new users; </a:t>
            </a:r>
          </a:p>
          <a:p>
            <a:pPr algn="l">
              <a:buFontTx/>
              <a:buChar char="-"/>
            </a:pPr>
            <a:endParaRPr lang="en-US" sz="2000" dirty="0">
              <a:solidFill>
                <a:srgbClr val="003196"/>
              </a:solidFill>
            </a:endParaRPr>
          </a:p>
          <a:p>
            <a:pPr algn="l">
              <a:buFontTx/>
              <a:buChar char="-"/>
            </a:pPr>
            <a:r>
              <a:rPr lang="en-GB" sz="9600" dirty="0">
                <a:solidFill>
                  <a:srgbClr val="003196"/>
                </a:solidFill>
              </a:rPr>
              <a:t>Strict rules about </a:t>
            </a:r>
            <a:r>
              <a:rPr lang="en-GB" sz="9600" b="1" dirty="0">
                <a:solidFill>
                  <a:srgbClr val="003196"/>
                </a:solidFill>
              </a:rPr>
              <a:t>distribution </a:t>
            </a:r>
            <a:r>
              <a:rPr lang="en-GB" sz="9600" dirty="0">
                <a:solidFill>
                  <a:srgbClr val="003196"/>
                </a:solidFill>
              </a:rPr>
              <a:t>of PEPPs;  </a:t>
            </a:r>
            <a:endParaRPr lang="en-US" sz="9600" dirty="0">
              <a:solidFill>
                <a:srgbClr val="003196"/>
              </a:solidFill>
            </a:endParaRPr>
          </a:p>
          <a:p>
            <a:pPr algn="l"/>
            <a:endParaRPr lang="en-GB" sz="2000" b="1" dirty="0">
              <a:solidFill>
                <a:srgbClr val="003196"/>
              </a:solidFill>
            </a:endParaRPr>
          </a:p>
          <a:p>
            <a:pPr algn="l">
              <a:buFontTx/>
              <a:buChar char="-"/>
            </a:pPr>
            <a:r>
              <a:rPr lang="en-US" sz="9600" dirty="0">
                <a:solidFill>
                  <a:srgbClr val="003196"/>
                </a:solidFill>
              </a:rPr>
              <a:t>Strict requirements about </a:t>
            </a:r>
            <a:r>
              <a:rPr lang="en-US" sz="9600" b="1" dirty="0">
                <a:solidFill>
                  <a:srgbClr val="003196"/>
                </a:solidFill>
              </a:rPr>
              <a:t>information to users; </a:t>
            </a:r>
            <a:endParaRPr lang="en-US" sz="9600" dirty="0">
              <a:solidFill>
                <a:srgbClr val="003196"/>
              </a:solidFill>
            </a:endParaRPr>
          </a:p>
          <a:p>
            <a:pPr algn="l"/>
            <a:endParaRPr lang="en-US" sz="2000" b="1" dirty="0">
              <a:solidFill>
                <a:srgbClr val="003196"/>
              </a:solidFill>
            </a:endParaRPr>
          </a:p>
          <a:p>
            <a:pPr algn="l">
              <a:buFontTx/>
              <a:buChar char="-"/>
            </a:pPr>
            <a:r>
              <a:rPr lang="en-US" sz="9600" b="1" dirty="0">
                <a:solidFill>
                  <a:srgbClr val="003196"/>
                </a:solidFill>
              </a:rPr>
              <a:t>Coverage of biometric risks, pay-out methods, decumulation,  </a:t>
            </a:r>
            <a:r>
              <a:rPr lang="en-US" sz="9600" dirty="0">
                <a:solidFill>
                  <a:srgbClr val="003196"/>
                </a:solidFill>
              </a:rPr>
              <a:t>(up to PEPP providers to decide/national legislation);</a:t>
            </a:r>
          </a:p>
        </p:txBody>
      </p:sp>
    </p:spTree>
    <p:extLst>
      <p:ext uri="{BB962C8B-B14F-4D97-AF65-F5344CB8AC3E}">
        <p14:creationId xmlns:p14="http://schemas.microsoft.com/office/powerpoint/2010/main" val="253787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GB" sz="9600" b="1" dirty="0">
                <a:solidFill>
                  <a:srgbClr val="003196"/>
                </a:solidFill>
              </a:rPr>
              <a:t>PEPP: And what about taxation?</a:t>
            </a:r>
          </a:p>
          <a:p>
            <a:endParaRPr lang="en-GB" sz="6000" b="1" dirty="0">
              <a:solidFill>
                <a:srgbClr val="003196"/>
              </a:solidFill>
            </a:endParaRPr>
          </a:p>
          <a:p>
            <a:pPr algn="just">
              <a:buFontTx/>
              <a:buChar char="-"/>
            </a:pPr>
            <a:r>
              <a:rPr lang="en-US" sz="8600" b="1" dirty="0">
                <a:solidFill>
                  <a:srgbClr val="003196"/>
                </a:solidFill>
              </a:rPr>
              <a:t>Recommendation of European Commission </a:t>
            </a:r>
            <a:r>
              <a:rPr lang="en-US" sz="8600" dirty="0">
                <a:solidFill>
                  <a:srgbClr val="003196"/>
                </a:solidFill>
              </a:rPr>
              <a:t>on the tax treatment of personal pension products, including the pan-European Personal Pension Product (Doc n. </a:t>
            </a:r>
            <a:r>
              <a:rPr lang="it-IT" sz="8600" dirty="0">
                <a:solidFill>
                  <a:srgbClr val="003196"/>
                </a:solidFill>
              </a:rPr>
              <a:t>4393 of 29.6.2017)</a:t>
            </a:r>
          </a:p>
          <a:p>
            <a:pPr algn="just">
              <a:buFontTx/>
              <a:buChar char="-"/>
            </a:pPr>
            <a:endParaRPr lang="it-IT" sz="3100" b="1" dirty="0">
              <a:solidFill>
                <a:srgbClr val="003196"/>
              </a:solidFill>
            </a:endParaRPr>
          </a:p>
          <a:p>
            <a:pPr algn="just">
              <a:buFontTx/>
              <a:buChar char="-"/>
            </a:pPr>
            <a:r>
              <a:rPr lang="en-US" sz="8600" dirty="0">
                <a:solidFill>
                  <a:srgbClr val="003196"/>
                </a:solidFill>
              </a:rPr>
              <a:t>Basically, taxation on pensions remains a national responsibility; </a:t>
            </a:r>
            <a:r>
              <a:rPr lang="en-US" sz="8600" b="1" dirty="0">
                <a:solidFill>
                  <a:srgbClr val="003196"/>
                </a:solidFill>
              </a:rPr>
              <a:t>the European Commission tried to assure that the same (advantageous) tax treatment for national </a:t>
            </a:r>
            <a:r>
              <a:rPr lang="es-ES" sz="8600" b="1" dirty="0">
                <a:solidFill>
                  <a:srgbClr val="003196"/>
                </a:solidFill>
              </a:rPr>
              <a:t>personal </a:t>
            </a:r>
            <a:r>
              <a:rPr lang="en-US" sz="8600" b="1" dirty="0">
                <a:solidFill>
                  <a:srgbClr val="003196"/>
                </a:solidFill>
              </a:rPr>
              <a:t>pension products is the same for PEPPs operating in EU member states…</a:t>
            </a:r>
          </a:p>
          <a:p>
            <a:pPr algn="just"/>
            <a:r>
              <a:rPr lang="en-US" sz="8600" b="1" dirty="0">
                <a:solidFill>
                  <a:srgbClr val="003196"/>
                </a:solidFill>
              </a:rPr>
              <a:t>…</a:t>
            </a:r>
            <a:r>
              <a:rPr lang="en-US" sz="8600" i="1" dirty="0">
                <a:solidFill>
                  <a:srgbClr val="003196"/>
                </a:solidFill>
              </a:rPr>
              <a:t>Even if the PEPP does not exactly/totally correspond to the features of the national pension products;</a:t>
            </a:r>
          </a:p>
          <a:p>
            <a:pPr algn="just"/>
            <a:endParaRPr lang="en-US" sz="2500" i="1" dirty="0">
              <a:solidFill>
                <a:srgbClr val="003196"/>
              </a:solidFill>
            </a:endParaRPr>
          </a:p>
          <a:p>
            <a:pPr algn="just"/>
            <a:r>
              <a:rPr lang="en-US" sz="8600" dirty="0">
                <a:solidFill>
                  <a:srgbClr val="003196"/>
                </a:solidFill>
              </a:rPr>
              <a:t>- </a:t>
            </a:r>
            <a:r>
              <a:rPr lang="en-US" sz="8600" u="sng" dirty="0">
                <a:solidFill>
                  <a:srgbClr val="003196"/>
                </a:solidFill>
              </a:rPr>
              <a:t>Not all member states followed the Commission’s Recommendation</a:t>
            </a:r>
            <a:r>
              <a:rPr lang="en-US" sz="8600" dirty="0">
                <a:solidFill>
                  <a:srgbClr val="003196"/>
                </a:solidFill>
              </a:rPr>
              <a:t>. In some Countries, PEPP are fiscally less advantageous than national personal pensions. </a:t>
            </a:r>
            <a:endParaRPr lang="en-GB" sz="8600" b="1" dirty="0">
              <a:solidFill>
                <a:srgbClr val="003196"/>
              </a:solidFill>
            </a:endParaRPr>
          </a:p>
          <a:p>
            <a:pPr>
              <a:buFontTx/>
              <a:buChar char="-"/>
            </a:pPr>
            <a:endParaRPr lang="en-GB" i="1" dirty="0"/>
          </a:p>
        </p:txBody>
      </p:sp>
      <p:pic>
        <p:nvPicPr>
          <p:cNvPr id="5" name="Immagine 4" descr="/Users/francescobriganti/Desktop/Lavoro e progetti amatoriali luglio 2017/CBBA/CBBAlogo-B.png">
            <a:extLst>
              <a:ext uri="{FF2B5EF4-FFF2-40B4-BE49-F238E27FC236}">
                <a16:creationId xmlns:a16="http://schemas.microsoft.com/office/drawing/2014/main" id="{70BB68B0-7E54-974B-9C6B-33D188DCF60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23022" y="6011916"/>
            <a:ext cx="2740826" cy="654171"/>
          </a:xfrm>
          <a:prstGeom prst="rect">
            <a:avLst/>
          </a:prstGeom>
          <a:noFill/>
          <a:ln>
            <a:noFill/>
          </a:ln>
        </p:spPr>
      </p:pic>
    </p:spTree>
    <p:extLst>
      <p:ext uri="{BB962C8B-B14F-4D97-AF65-F5344CB8AC3E}">
        <p14:creationId xmlns:p14="http://schemas.microsoft.com/office/powerpoint/2010/main" val="123329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000" b="1" dirty="0">
              <a:solidFill>
                <a:srgbClr val="003196"/>
              </a:solidFill>
            </a:endParaRPr>
          </a:p>
          <a:p>
            <a:endParaRPr lang="en-GB" sz="6000" i="1" dirty="0">
              <a:solidFill>
                <a:srgbClr val="003196"/>
              </a:solidFill>
            </a:endParaRPr>
          </a:p>
          <a:p>
            <a:endParaRPr lang="en-GB" sz="6000" i="1" dirty="0">
              <a:solidFill>
                <a:srgbClr val="003196"/>
              </a:solidFill>
            </a:endParaRPr>
          </a:p>
          <a:p>
            <a:pPr algn="l"/>
            <a:endParaRPr lang="en-GB" sz="1000" i="1" dirty="0">
              <a:solidFill>
                <a:srgbClr val="003196"/>
              </a:solidFill>
            </a:endParaRPr>
          </a:p>
          <a:p>
            <a:r>
              <a:rPr lang="en-GB" sz="4500" b="1" dirty="0">
                <a:solidFill>
                  <a:srgbClr val="003196"/>
                </a:solidFill>
              </a:rPr>
              <a:t>2) </a:t>
            </a:r>
            <a:r>
              <a:rPr lang="en-GB" sz="4800" b="1" dirty="0">
                <a:solidFill>
                  <a:srgbClr val="003196"/>
                </a:solidFill>
              </a:rPr>
              <a:t>Some critical assessment on popularity and performance of </a:t>
            </a:r>
            <a:r>
              <a:rPr lang="en-GB" sz="4500" b="1" dirty="0">
                <a:solidFill>
                  <a:srgbClr val="003196"/>
                </a:solidFill>
              </a:rPr>
              <a:t>cross-border/Pan-European pensions</a:t>
            </a:r>
          </a:p>
          <a:p>
            <a:pPr marL="742950" indent="-742950" algn="l">
              <a:buAutoNum type="arabicParenR"/>
            </a:pPr>
            <a:endParaRPr lang="en-GB" sz="1000" dirty="0">
              <a:solidFill>
                <a:srgbClr val="003196"/>
              </a:solidFill>
            </a:endParaRPr>
          </a:p>
          <a:p>
            <a:pPr marL="742950" indent="-742950" algn="l">
              <a:buAutoNum type="arabicParenR"/>
            </a:pPr>
            <a:endParaRPr lang="en-GB" sz="1000" dirty="0">
              <a:solidFill>
                <a:srgbClr val="003196"/>
              </a:solidFill>
            </a:endParaRPr>
          </a:p>
        </p:txBody>
      </p:sp>
      <p:pic>
        <p:nvPicPr>
          <p:cNvPr id="7" name="Immagine 6" descr="/Users/francescobriganti/Desktop/Lavoro e progetti amatoriali luglio 2017/CBBA/CBBAlogo-B.png">
            <a:extLst>
              <a:ext uri="{FF2B5EF4-FFF2-40B4-BE49-F238E27FC236}">
                <a16:creationId xmlns:a16="http://schemas.microsoft.com/office/drawing/2014/main" id="{9E52DA5A-EED9-5F40-B06F-E3CBAC37BC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77268" y="5904672"/>
            <a:ext cx="3186580" cy="761416"/>
          </a:xfrm>
          <a:prstGeom prst="rect">
            <a:avLst/>
          </a:prstGeom>
          <a:noFill/>
          <a:ln>
            <a:noFill/>
          </a:ln>
        </p:spPr>
      </p:pic>
    </p:spTree>
    <p:extLst>
      <p:ext uri="{BB962C8B-B14F-4D97-AF65-F5344CB8AC3E}">
        <p14:creationId xmlns:p14="http://schemas.microsoft.com/office/powerpoint/2010/main" val="3624086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5" name="CasellaDiTesto 4">
            <a:extLst>
              <a:ext uri="{FF2B5EF4-FFF2-40B4-BE49-F238E27FC236}">
                <a16:creationId xmlns:a16="http://schemas.microsoft.com/office/drawing/2014/main" id="{0708B2B4-0FBA-C449-871B-B0B5797117BE}"/>
              </a:ext>
            </a:extLst>
          </p:cNvPr>
          <p:cNvSpPr txBox="1"/>
          <p:nvPr/>
        </p:nvSpPr>
        <p:spPr>
          <a:xfrm>
            <a:off x="334386" y="1090483"/>
            <a:ext cx="11558324" cy="5463034"/>
          </a:xfrm>
          <a:prstGeom prst="rect">
            <a:avLst/>
          </a:prstGeom>
          <a:noFill/>
        </p:spPr>
        <p:txBody>
          <a:bodyPr wrap="square" rtlCol="0">
            <a:spAutoFit/>
          </a:bodyPr>
          <a:lstStyle/>
          <a:p>
            <a:r>
              <a:rPr lang="en-US" sz="2300" b="1" i="1" dirty="0">
                <a:solidFill>
                  <a:srgbClr val="003196"/>
                </a:solidFill>
              </a:rPr>
              <a:t>Main obstacles to cross-border activities of pension funds as provided by IORP 2 Directive:  </a:t>
            </a:r>
          </a:p>
          <a:p>
            <a:endParaRPr lang="en-US" sz="2400" dirty="0">
              <a:solidFill>
                <a:srgbClr val="003196"/>
              </a:solidFill>
            </a:endParaRPr>
          </a:p>
          <a:p>
            <a:pPr marL="457200" indent="-457200">
              <a:buAutoNum type="alphaUcParenR"/>
            </a:pPr>
            <a:r>
              <a:rPr lang="en-US" sz="2200" dirty="0">
                <a:solidFill>
                  <a:srgbClr val="003196"/>
                </a:solidFill>
              </a:rPr>
              <a:t>Difficulties to </a:t>
            </a:r>
            <a:r>
              <a:rPr lang="en-US" sz="2200" u="sng" dirty="0">
                <a:solidFill>
                  <a:srgbClr val="003196"/>
                </a:solidFill>
              </a:rPr>
              <a:t>obtain the authorizations </a:t>
            </a:r>
            <a:r>
              <a:rPr lang="en-US" sz="2200" dirty="0">
                <a:solidFill>
                  <a:srgbClr val="003196"/>
                </a:solidFill>
              </a:rPr>
              <a:t>from the National Competent Authorities (NCAs), mainly from the host-state ones. Spread criticism from some MS about </a:t>
            </a:r>
            <a:r>
              <a:rPr lang="en-US" sz="2200" u="sng" dirty="0">
                <a:solidFill>
                  <a:srgbClr val="003196"/>
                </a:solidFill>
              </a:rPr>
              <a:t>potential regulatory arbitrage</a:t>
            </a:r>
            <a:r>
              <a:rPr lang="en-US" sz="2200" dirty="0">
                <a:solidFill>
                  <a:srgbClr val="003196"/>
                </a:solidFill>
              </a:rPr>
              <a:t>;</a:t>
            </a:r>
          </a:p>
          <a:p>
            <a:pPr marL="457200" indent="-457200">
              <a:buAutoNum type="alphaUcParenR"/>
            </a:pPr>
            <a:endParaRPr lang="en-US" sz="1000" dirty="0">
              <a:solidFill>
                <a:srgbClr val="003196"/>
              </a:solidFill>
            </a:endParaRPr>
          </a:p>
          <a:p>
            <a:pPr marL="457200" indent="-457200">
              <a:buAutoNum type="alphaUcParenR"/>
            </a:pPr>
            <a:r>
              <a:rPr lang="en-US" sz="2200" dirty="0">
                <a:solidFill>
                  <a:srgbClr val="003196"/>
                </a:solidFill>
              </a:rPr>
              <a:t>Difficulties to identify the </a:t>
            </a:r>
            <a:r>
              <a:rPr lang="en-US" sz="2200" u="sng" dirty="0">
                <a:solidFill>
                  <a:srgbClr val="003196"/>
                </a:solidFill>
              </a:rPr>
              <a:t>scope and the contents of the national social and labor laws </a:t>
            </a:r>
            <a:r>
              <a:rPr lang="en-US" sz="2200" dirty="0">
                <a:solidFill>
                  <a:srgbClr val="003196"/>
                </a:solidFill>
              </a:rPr>
              <a:t>of the host members states;</a:t>
            </a:r>
          </a:p>
          <a:p>
            <a:pPr marL="457200" indent="-457200">
              <a:buAutoNum type="alphaUcParenR"/>
            </a:pPr>
            <a:endParaRPr lang="en-US" sz="1000" dirty="0">
              <a:solidFill>
                <a:srgbClr val="003196"/>
              </a:solidFill>
            </a:endParaRPr>
          </a:p>
          <a:p>
            <a:pPr marL="457200" indent="-457200">
              <a:buAutoNum type="alphaUcParenR"/>
            </a:pPr>
            <a:r>
              <a:rPr lang="en-US" sz="2200" u="sng" dirty="0">
                <a:solidFill>
                  <a:srgbClr val="003196"/>
                </a:solidFill>
              </a:rPr>
              <a:t>Difficulties to comply with the national social and labor laws </a:t>
            </a:r>
            <a:r>
              <a:rPr lang="en-US" sz="2200" dirty="0">
                <a:solidFill>
                  <a:srgbClr val="003196"/>
                </a:solidFill>
              </a:rPr>
              <a:t>(even when well identified);</a:t>
            </a:r>
          </a:p>
          <a:p>
            <a:pPr marL="457200" indent="-457200">
              <a:buAutoNum type="alphaUcParenR"/>
            </a:pPr>
            <a:endParaRPr lang="en-US" sz="1000" dirty="0">
              <a:solidFill>
                <a:srgbClr val="003196"/>
              </a:solidFill>
            </a:endParaRPr>
          </a:p>
          <a:p>
            <a:pPr marL="457200" indent="-457200">
              <a:buFontTx/>
              <a:buAutoNum type="alphaUcParenR"/>
            </a:pPr>
            <a:r>
              <a:rPr lang="en-GB" sz="2200" u="sng" dirty="0">
                <a:solidFill>
                  <a:srgbClr val="003196"/>
                </a:solidFill>
              </a:rPr>
              <a:t>Fully funded requirement</a:t>
            </a:r>
            <a:r>
              <a:rPr lang="en-GB" sz="2200" dirty="0">
                <a:solidFill>
                  <a:srgbClr val="003196"/>
                </a:solidFill>
              </a:rPr>
              <a:t> (or almost) in case of cross border activities of pension funds;</a:t>
            </a:r>
            <a:endParaRPr lang="en-US" sz="2200" dirty="0">
              <a:solidFill>
                <a:srgbClr val="003196"/>
              </a:solidFill>
            </a:endParaRPr>
          </a:p>
          <a:p>
            <a:pPr marL="457200" indent="-457200">
              <a:buAutoNum type="alphaUcParenR"/>
            </a:pPr>
            <a:endParaRPr lang="en-US" sz="1000" dirty="0">
              <a:solidFill>
                <a:srgbClr val="003196"/>
              </a:solidFill>
            </a:endParaRPr>
          </a:p>
          <a:p>
            <a:pPr marL="457200" indent="-457200">
              <a:buAutoNum type="alphaUcParenR"/>
            </a:pPr>
            <a:r>
              <a:rPr lang="en-US" sz="2200" dirty="0">
                <a:solidFill>
                  <a:srgbClr val="003196"/>
                </a:solidFill>
              </a:rPr>
              <a:t> Complications (if not real boycotts) to reach the </a:t>
            </a:r>
            <a:r>
              <a:rPr lang="en-US" sz="2200" u="sng" dirty="0">
                <a:solidFill>
                  <a:srgbClr val="003196"/>
                </a:solidFill>
              </a:rPr>
              <a:t>approval from the majorities of members and beneficiaries in case of cross-border transfers </a:t>
            </a:r>
            <a:r>
              <a:rPr lang="en-US" sz="2200" dirty="0">
                <a:solidFill>
                  <a:srgbClr val="003196"/>
                </a:solidFill>
              </a:rPr>
              <a:t>of pensions schemes;</a:t>
            </a:r>
          </a:p>
          <a:p>
            <a:pPr marL="457200" indent="-457200">
              <a:buAutoNum type="alphaUcParenR"/>
            </a:pPr>
            <a:endParaRPr lang="en-US" sz="1000" dirty="0">
              <a:solidFill>
                <a:srgbClr val="003196"/>
              </a:solidFill>
            </a:endParaRPr>
          </a:p>
          <a:p>
            <a:pPr marL="457200" indent="-457200">
              <a:buAutoNum type="alphaUcParenR"/>
            </a:pPr>
            <a:r>
              <a:rPr lang="en-US" sz="2200" dirty="0">
                <a:solidFill>
                  <a:srgbClr val="003196"/>
                </a:solidFill>
              </a:rPr>
              <a:t>In some cases, </a:t>
            </a:r>
            <a:r>
              <a:rPr lang="en-US" sz="2200" u="sng" dirty="0">
                <a:solidFill>
                  <a:srgbClr val="003196"/>
                </a:solidFill>
              </a:rPr>
              <a:t>additional requirements like double reporting </a:t>
            </a:r>
            <a:r>
              <a:rPr lang="en-US" sz="2200" dirty="0">
                <a:solidFill>
                  <a:srgbClr val="003196"/>
                </a:solidFill>
              </a:rPr>
              <a:t>for pension funds operating cross-border activities required by home and host states’ rules;</a:t>
            </a:r>
          </a:p>
          <a:p>
            <a:pPr marL="457200" indent="-457200">
              <a:buAutoNum type="alphaUcParenR"/>
            </a:pPr>
            <a:endParaRPr lang="en-US" sz="1000" dirty="0">
              <a:solidFill>
                <a:srgbClr val="003196"/>
              </a:solidFill>
            </a:endParaRPr>
          </a:p>
          <a:p>
            <a:pPr marL="457200" indent="-457200">
              <a:buAutoNum type="alphaUcParenR"/>
            </a:pPr>
            <a:r>
              <a:rPr lang="en-US" sz="2200" u="sng" dirty="0">
                <a:solidFill>
                  <a:srgbClr val="003196"/>
                </a:solidFill>
              </a:rPr>
              <a:t>Different national tax</a:t>
            </a:r>
            <a:r>
              <a:rPr lang="en-US" sz="2200" dirty="0">
                <a:solidFill>
                  <a:srgbClr val="003196"/>
                </a:solidFill>
              </a:rPr>
              <a:t> treatments and formulas (EET/ETT/TEE); </a:t>
            </a:r>
          </a:p>
        </p:txBody>
      </p:sp>
      <p:sp>
        <p:nvSpPr>
          <p:cNvPr id="3" name="Rettangolo 2">
            <a:extLst>
              <a:ext uri="{FF2B5EF4-FFF2-40B4-BE49-F238E27FC236}">
                <a16:creationId xmlns:a16="http://schemas.microsoft.com/office/drawing/2014/main" id="{84D3A725-68C6-7A2C-A11C-16C5C11D7463}"/>
              </a:ext>
            </a:extLst>
          </p:cNvPr>
          <p:cNvSpPr/>
          <p:nvPr/>
        </p:nvSpPr>
        <p:spPr>
          <a:xfrm>
            <a:off x="202918" y="136376"/>
            <a:ext cx="11558324" cy="954107"/>
          </a:xfrm>
          <a:prstGeom prst="rect">
            <a:avLst/>
          </a:prstGeom>
        </p:spPr>
        <p:txBody>
          <a:bodyPr wrap="square">
            <a:spAutoFit/>
          </a:bodyPr>
          <a:lstStyle/>
          <a:p>
            <a:pPr algn="ctr"/>
            <a:r>
              <a:rPr lang="en-GB" sz="2800" b="1" dirty="0">
                <a:solidFill>
                  <a:srgbClr val="003196"/>
                </a:solidFill>
              </a:rPr>
              <a:t>Cross-border activities of pension funds (IORPs) as provided by the IORP II Directive did not achieve enough success </a:t>
            </a:r>
          </a:p>
        </p:txBody>
      </p:sp>
    </p:spTree>
    <p:extLst>
      <p:ext uri="{BB962C8B-B14F-4D97-AF65-F5344CB8AC3E}">
        <p14:creationId xmlns:p14="http://schemas.microsoft.com/office/powerpoint/2010/main" val="3764031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0"/>
            <a:ext cx="11901268" cy="6752493"/>
          </a:xfrm>
          <a:prstGeom prst="rect">
            <a:avLst/>
          </a:prstGeom>
          <a:solidFill>
            <a:schemeClr val="bg1"/>
          </a:solidFill>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400" b="1" dirty="0">
              <a:solidFill>
                <a:srgbClr val="003196"/>
              </a:solidFill>
            </a:endParaRPr>
          </a:p>
          <a:p>
            <a:r>
              <a:rPr lang="en-GB" sz="7200" b="1" dirty="0">
                <a:solidFill>
                  <a:srgbClr val="003196"/>
                </a:solidFill>
              </a:rPr>
              <a:t>How should we assess the PEPP, so far?</a:t>
            </a:r>
          </a:p>
          <a:p>
            <a:pPr algn="just"/>
            <a:endParaRPr lang="en-GB" sz="800" u="sng" dirty="0">
              <a:solidFill>
                <a:srgbClr val="003196"/>
              </a:solidFill>
            </a:endParaRPr>
          </a:p>
          <a:p>
            <a:pPr marL="571500" indent="-571500" algn="just">
              <a:lnSpc>
                <a:spcPct val="110000"/>
              </a:lnSpc>
              <a:buFontTx/>
              <a:buChar char="-"/>
            </a:pPr>
            <a:r>
              <a:rPr lang="en-GB" sz="4200" u="sng" dirty="0">
                <a:solidFill>
                  <a:srgbClr val="003196"/>
                </a:solidFill>
              </a:rPr>
              <a:t>Its portability of the is an unquestionable added value</a:t>
            </a:r>
            <a:r>
              <a:rPr lang="en-GB" sz="4200" dirty="0">
                <a:solidFill>
                  <a:srgbClr val="003196"/>
                </a:solidFill>
              </a:rPr>
              <a:t>;</a:t>
            </a:r>
          </a:p>
          <a:p>
            <a:pPr marL="571500" indent="-571500" algn="just">
              <a:lnSpc>
                <a:spcPct val="110000"/>
              </a:lnSpc>
              <a:buFontTx/>
              <a:buChar char="-"/>
            </a:pPr>
            <a:endParaRPr lang="en-GB" sz="800" dirty="0">
              <a:solidFill>
                <a:srgbClr val="003196"/>
              </a:solidFill>
            </a:endParaRPr>
          </a:p>
          <a:p>
            <a:pPr marL="571500" indent="-571500" algn="just">
              <a:lnSpc>
                <a:spcPct val="110000"/>
              </a:lnSpc>
              <a:buFontTx/>
              <a:buChar char="-"/>
            </a:pPr>
            <a:r>
              <a:rPr lang="en-GB" sz="4200" u="sng" dirty="0">
                <a:solidFill>
                  <a:srgbClr val="003196"/>
                </a:solidFill>
              </a:rPr>
              <a:t>The EU legislative tool for the PEPP (Regulation) leaves less room for manoeuvre (discretion) to member states </a:t>
            </a:r>
            <a:r>
              <a:rPr lang="en-GB" sz="4200" dirty="0">
                <a:solidFill>
                  <a:srgbClr val="003196"/>
                </a:solidFill>
              </a:rPr>
              <a:t>to create obstacles to the smooth functioning of these products (IORPs are regulated by a Directive, instead);</a:t>
            </a:r>
          </a:p>
          <a:p>
            <a:pPr marL="571500" indent="-571500" algn="just">
              <a:lnSpc>
                <a:spcPct val="110000"/>
              </a:lnSpc>
              <a:buFontTx/>
              <a:buChar char="-"/>
            </a:pPr>
            <a:endParaRPr lang="en-GB" sz="800" dirty="0">
              <a:solidFill>
                <a:srgbClr val="003196"/>
              </a:solidFill>
            </a:endParaRPr>
          </a:p>
          <a:p>
            <a:pPr marL="571500" indent="-571500" algn="just">
              <a:lnSpc>
                <a:spcPct val="110000"/>
              </a:lnSpc>
              <a:buFontTx/>
              <a:buChar char="-"/>
            </a:pPr>
            <a:r>
              <a:rPr lang="en-GB" sz="4200" dirty="0">
                <a:solidFill>
                  <a:srgbClr val="003196"/>
                </a:solidFill>
              </a:rPr>
              <a:t>Open issue/discussion: </a:t>
            </a:r>
            <a:r>
              <a:rPr lang="en-GB" sz="4200" u="sng" dirty="0">
                <a:solidFill>
                  <a:srgbClr val="003196"/>
                </a:solidFill>
              </a:rPr>
              <a:t>might the PEPP become a pension tool offered by employers </a:t>
            </a:r>
            <a:r>
              <a:rPr lang="en-GB" sz="4200" dirty="0">
                <a:solidFill>
                  <a:srgbClr val="003196"/>
                </a:solidFill>
              </a:rPr>
              <a:t>to their employees, in a future? </a:t>
            </a:r>
          </a:p>
          <a:p>
            <a:pPr algn="just">
              <a:lnSpc>
                <a:spcPct val="110000"/>
              </a:lnSpc>
            </a:pPr>
            <a:endParaRPr lang="en-GB" sz="900" dirty="0">
              <a:solidFill>
                <a:srgbClr val="003196"/>
              </a:solidFill>
            </a:endParaRPr>
          </a:p>
          <a:p>
            <a:pPr algn="just">
              <a:lnSpc>
                <a:spcPct val="110000"/>
              </a:lnSpc>
            </a:pPr>
            <a:r>
              <a:rPr lang="en-GB" sz="5000" b="1" dirty="0">
                <a:solidFill>
                  <a:srgbClr val="003196"/>
                </a:solidFill>
              </a:rPr>
              <a:t>However, PEPP has not taken off: only one PEPP was created in Europe so far!</a:t>
            </a:r>
          </a:p>
          <a:p>
            <a:pPr algn="just">
              <a:lnSpc>
                <a:spcPct val="110000"/>
              </a:lnSpc>
            </a:pPr>
            <a:endParaRPr lang="en-GB" sz="1100" dirty="0">
              <a:solidFill>
                <a:srgbClr val="003196"/>
              </a:solidFill>
            </a:endParaRPr>
          </a:p>
          <a:p>
            <a:pPr marL="742950" indent="-742950" algn="just">
              <a:lnSpc>
                <a:spcPct val="110000"/>
              </a:lnSpc>
              <a:buAutoNum type="arabicParenR"/>
            </a:pPr>
            <a:r>
              <a:rPr lang="en-GB" sz="4200" u="sng" dirty="0">
                <a:solidFill>
                  <a:srgbClr val="003196"/>
                </a:solidFill>
              </a:rPr>
              <a:t>Tax treatment of PEPPs still remains a tool in the hands of member </a:t>
            </a:r>
            <a:r>
              <a:rPr lang="en-GB" sz="4200" dirty="0">
                <a:solidFill>
                  <a:srgbClr val="003196"/>
                </a:solidFill>
              </a:rPr>
              <a:t>states, and it can hamper the development of PEPPs by discriminating PEPPs against national personal pensions;</a:t>
            </a:r>
          </a:p>
          <a:p>
            <a:pPr marL="742950" indent="-742950" algn="just">
              <a:lnSpc>
                <a:spcPct val="110000"/>
              </a:lnSpc>
              <a:buAutoNum type="arabicParenR"/>
            </a:pPr>
            <a:endParaRPr lang="en-GB" sz="800" dirty="0">
              <a:solidFill>
                <a:srgbClr val="003196"/>
              </a:solidFill>
            </a:endParaRPr>
          </a:p>
          <a:p>
            <a:pPr marL="742950" indent="-742950" algn="just">
              <a:lnSpc>
                <a:spcPct val="110000"/>
              </a:lnSpc>
              <a:buAutoNum type="arabicParenR"/>
            </a:pPr>
            <a:r>
              <a:rPr lang="en-GB" sz="4200" u="sng" dirty="0">
                <a:solidFill>
                  <a:srgbClr val="003196"/>
                </a:solidFill>
              </a:rPr>
              <a:t>Fee-caps on mandatory advice (distribution) of basic PEPP, and complex risk mitigation techniques provided by law  might hamper </a:t>
            </a:r>
            <a:r>
              <a:rPr lang="en-GB" sz="4200" dirty="0">
                <a:solidFill>
                  <a:srgbClr val="003196"/>
                </a:solidFill>
              </a:rPr>
              <a:t>the interest of providers;</a:t>
            </a:r>
          </a:p>
          <a:p>
            <a:pPr marL="742950" indent="-742950" algn="just">
              <a:lnSpc>
                <a:spcPct val="110000"/>
              </a:lnSpc>
              <a:buAutoNum type="arabicParenR"/>
            </a:pPr>
            <a:endParaRPr lang="en-GB" sz="1000" dirty="0">
              <a:solidFill>
                <a:srgbClr val="003196"/>
              </a:solidFill>
            </a:endParaRPr>
          </a:p>
          <a:p>
            <a:pPr marL="742950" indent="-742950" algn="just">
              <a:lnSpc>
                <a:spcPct val="110000"/>
              </a:lnSpc>
              <a:buAutoNum type="arabicParenR"/>
            </a:pPr>
            <a:r>
              <a:rPr lang="en-GB" sz="4200" dirty="0">
                <a:solidFill>
                  <a:srgbClr val="003196"/>
                </a:solidFill>
              </a:rPr>
              <a:t>However, </a:t>
            </a:r>
            <a:r>
              <a:rPr lang="en-GB" sz="4200" u="sng" dirty="0">
                <a:solidFill>
                  <a:srgbClr val="003196"/>
                </a:solidFill>
              </a:rPr>
              <a:t>strong delays from member states to fully integrate PEPPs in their jurisdictions in the last 2 years</a:t>
            </a:r>
            <a:r>
              <a:rPr lang="en-GB" sz="4200" dirty="0">
                <a:solidFill>
                  <a:srgbClr val="003196"/>
                </a:solidFill>
              </a:rPr>
              <a:t>. Only from now on, a more exhaustive assessment on the potential of the PEPP (market appetite) will be possible; </a:t>
            </a:r>
            <a:endParaRPr lang="en-GB" sz="4200" b="1" dirty="0"/>
          </a:p>
          <a:p>
            <a:pPr>
              <a:buFontTx/>
              <a:buChar char="-"/>
            </a:pPr>
            <a:endParaRPr lang="en-GB" i="1" dirty="0"/>
          </a:p>
        </p:txBody>
      </p:sp>
    </p:spTree>
    <p:extLst>
      <p:ext uri="{BB962C8B-B14F-4D97-AF65-F5344CB8AC3E}">
        <p14:creationId xmlns:p14="http://schemas.microsoft.com/office/powerpoint/2010/main" val="1441113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000" b="1" dirty="0">
              <a:solidFill>
                <a:srgbClr val="003196"/>
              </a:solidFill>
            </a:endParaRPr>
          </a:p>
          <a:p>
            <a:endParaRPr lang="en-GB" sz="6000" i="1" dirty="0">
              <a:solidFill>
                <a:srgbClr val="003196"/>
              </a:solidFill>
            </a:endParaRPr>
          </a:p>
          <a:p>
            <a:endParaRPr lang="en-GB" sz="6000" i="1" dirty="0">
              <a:solidFill>
                <a:srgbClr val="003196"/>
              </a:solidFill>
            </a:endParaRPr>
          </a:p>
          <a:p>
            <a:pPr algn="l"/>
            <a:endParaRPr lang="en-GB" sz="1000" i="1" dirty="0">
              <a:solidFill>
                <a:srgbClr val="003196"/>
              </a:solidFill>
            </a:endParaRPr>
          </a:p>
          <a:p>
            <a:r>
              <a:rPr lang="en-GB" sz="4500" b="1" dirty="0">
                <a:solidFill>
                  <a:srgbClr val="003196"/>
                </a:solidFill>
              </a:rPr>
              <a:t>3) </a:t>
            </a:r>
            <a:r>
              <a:rPr lang="en-GB" sz="4800" b="1" dirty="0">
                <a:solidFill>
                  <a:srgbClr val="003196"/>
                </a:solidFill>
              </a:rPr>
              <a:t>What could the European Institutions do in order to develop a real European pensions’ market? </a:t>
            </a:r>
          </a:p>
          <a:p>
            <a:endParaRPr lang="en-GB" sz="4500" b="1" dirty="0">
              <a:solidFill>
                <a:srgbClr val="003196"/>
              </a:solidFill>
            </a:endParaRPr>
          </a:p>
          <a:p>
            <a:pPr marL="742950" indent="-742950" algn="l">
              <a:buAutoNum type="arabicParenR"/>
            </a:pPr>
            <a:endParaRPr lang="en-GB" sz="1000" dirty="0">
              <a:solidFill>
                <a:srgbClr val="003196"/>
              </a:solidFill>
            </a:endParaRPr>
          </a:p>
          <a:p>
            <a:pPr marL="742950" indent="-742950" algn="l">
              <a:buAutoNum type="arabicParenR"/>
            </a:pPr>
            <a:endParaRPr lang="en-GB" sz="1000" dirty="0">
              <a:solidFill>
                <a:srgbClr val="003196"/>
              </a:solidFill>
            </a:endParaRPr>
          </a:p>
        </p:txBody>
      </p:sp>
      <p:pic>
        <p:nvPicPr>
          <p:cNvPr id="7" name="Immagine 6" descr="/Users/francescobriganti/Desktop/Lavoro e progetti amatoriali luglio 2017/CBBA/CBBAlogo-B.png">
            <a:extLst>
              <a:ext uri="{FF2B5EF4-FFF2-40B4-BE49-F238E27FC236}">
                <a16:creationId xmlns:a16="http://schemas.microsoft.com/office/drawing/2014/main" id="{9E52DA5A-EED9-5F40-B06F-E3CBAC37BC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77268" y="5904672"/>
            <a:ext cx="3186580" cy="761416"/>
          </a:xfrm>
          <a:prstGeom prst="rect">
            <a:avLst/>
          </a:prstGeom>
          <a:noFill/>
          <a:ln>
            <a:noFill/>
          </a:ln>
        </p:spPr>
      </p:pic>
    </p:spTree>
    <p:extLst>
      <p:ext uri="{BB962C8B-B14F-4D97-AF65-F5344CB8AC3E}">
        <p14:creationId xmlns:p14="http://schemas.microsoft.com/office/powerpoint/2010/main" val="736542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DDB1D0B4-B8AF-5283-103D-E5F3D09AC444}"/>
              </a:ext>
            </a:extLst>
          </p:cNvPr>
          <p:cNvSpPr txBox="1">
            <a:spLocks/>
          </p:cNvSpPr>
          <p:nvPr/>
        </p:nvSpPr>
        <p:spPr>
          <a:xfrm>
            <a:off x="239209" y="1108198"/>
            <a:ext cx="11713579" cy="530403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lnSpc>
                <a:spcPct val="120000"/>
              </a:lnSpc>
              <a:spcBef>
                <a:spcPts val="0"/>
              </a:spcBef>
            </a:pPr>
            <a:endParaRPr lang="es-ES_tradnl" sz="100" i="1" dirty="0">
              <a:solidFill>
                <a:srgbClr val="003196"/>
              </a:solidFill>
            </a:endParaRPr>
          </a:p>
          <a:p>
            <a:pPr algn="l"/>
            <a:r>
              <a:rPr lang="en-US" b="1" i="1" u="none" strike="noStrike" dirty="0">
                <a:solidFill>
                  <a:srgbClr val="003196"/>
                </a:solidFill>
                <a:effectLst/>
              </a:rPr>
              <a:t>In the European Union, working groups and reports on internal market reforms have been created, promoting, among other things, Pan-European pension products (funds) and automatic enrollment systems at the EU level:</a:t>
            </a:r>
          </a:p>
          <a:p>
            <a:pPr algn="l"/>
            <a:endParaRPr lang="en-US" sz="1000" b="0" i="0" u="none" strike="noStrike" dirty="0">
              <a:solidFill>
                <a:srgbClr val="003196"/>
              </a:solidFill>
              <a:effectLst/>
            </a:endParaRPr>
          </a:p>
          <a:p>
            <a:pPr marL="342900" indent="-342900" algn="l">
              <a:buFontTx/>
              <a:buChar char="-"/>
            </a:pPr>
            <a:r>
              <a:rPr lang="en-US" b="1" i="0" u="none" strike="noStrike" dirty="0">
                <a:solidFill>
                  <a:srgbClr val="003196"/>
                </a:solidFill>
                <a:effectLst/>
              </a:rPr>
              <a:t>Ongoing review of the “Pension Funds Directive (IORP II), </a:t>
            </a:r>
            <a:r>
              <a:rPr lang="en-US" b="0" i="0" u="none" strike="noStrike" dirty="0">
                <a:solidFill>
                  <a:srgbClr val="003196"/>
                </a:solidFill>
                <a:effectLst/>
              </a:rPr>
              <a:t>also aimed at </a:t>
            </a:r>
            <a:r>
              <a:rPr lang="en-US" b="0" i="0" u="sng" strike="noStrike" dirty="0">
                <a:solidFill>
                  <a:srgbClr val="003196"/>
                </a:solidFill>
                <a:effectLst/>
              </a:rPr>
              <a:t>easing cross-border activities of occupational pension funds (IORPs)</a:t>
            </a:r>
            <a:r>
              <a:rPr lang="en-US" b="0" i="0" u="none" strike="noStrike" dirty="0">
                <a:solidFill>
                  <a:srgbClr val="003196"/>
                </a:solidFill>
                <a:effectLst/>
              </a:rPr>
              <a:t>; </a:t>
            </a:r>
            <a:r>
              <a:rPr lang="en-US" sz="2200" b="0" i="1" u="none" strike="noStrike" dirty="0">
                <a:solidFill>
                  <a:srgbClr val="003196"/>
                </a:solidFill>
                <a:effectLst/>
              </a:rPr>
              <a:t>ex. changing the majorities for XB transfers of pension schemes</a:t>
            </a:r>
          </a:p>
          <a:p>
            <a:pPr marL="342900" indent="-342900" algn="l">
              <a:buFontTx/>
              <a:buChar char="-"/>
            </a:pPr>
            <a:endParaRPr lang="en-US" sz="1000" b="0" i="0" u="none" strike="noStrike" dirty="0">
              <a:solidFill>
                <a:srgbClr val="003196"/>
              </a:solidFill>
              <a:effectLst/>
            </a:endParaRPr>
          </a:p>
          <a:p>
            <a:pPr marL="342900" indent="-342900" algn="l">
              <a:buFontTx/>
              <a:buChar char="-"/>
            </a:pPr>
            <a:r>
              <a:rPr lang="en-US" b="0" i="0" u="none" strike="noStrike" dirty="0">
                <a:solidFill>
                  <a:srgbClr val="003196"/>
                </a:solidFill>
                <a:effectLst/>
              </a:rPr>
              <a:t>In its recommendation for the review of the IORP II Directive (September 2023), with reference to cross-border activities, </a:t>
            </a:r>
            <a:r>
              <a:rPr lang="en-US" b="0" i="0" u="sng" strike="noStrike" dirty="0">
                <a:solidFill>
                  <a:srgbClr val="003196"/>
                </a:solidFill>
                <a:effectLst/>
              </a:rPr>
              <a:t>the European Insurance and Occupational Pensions Authority (EIOPA) suggests that the European Commission explore frameworks "beyond" the IORP II Directive </a:t>
            </a:r>
            <a:r>
              <a:rPr lang="en-US" b="0" i="0" u="none" strike="noStrike" dirty="0">
                <a:solidFill>
                  <a:srgbClr val="003196"/>
                </a:solidFill>
                <a:effectLst/>
              </a:rPr>
              <a:t>that may offer greater potential for developing the internal market:</a:t>
            </a:r>
            <a:br>
              <a:rPr lang="en-US" b="0" i="0" u="none" strike="noStrike" dirty="0">
                <a:solidFill>
                  <a:srgbClr val="003196"/>
                </a:solidFill>
                <a:effectLst/>
              </a:rPr>
            </a:br>
            <a:endParaRPr lang="en-US" b="0" i="0" u="none" strike="noStrike" dirty="0">
              <a:solidFill>
                <a:srgbClr val="003196"/>
              </a:solidFill>
              <a:effectLst/>
            </a:endParaRPr>
          </a:p>
          <a:p>
            <a:r>
              <a:rPr lang="en-US" b="1" i="0" u="none" strike="noStrike" dirty="0">
                <a:solidFill>
                  <a:srgbClr val="003196"/>
                </a:solidFill>
                <a:effectLst/>
              </a:rPr>
              <a:t>Could this be a PEPP in a corporate/professional version: Pan-European Occupational Pension Product (PEOP)?</a:t>
            </a:r>
          </a:p>
          <a:p>
            <a:pPr algn="just"/>
            <a:endParaRPr lang="es-ES_tradnl" sz="1000" b="0" i="0" u="sng" strike="noStrike" dirty="0">
              <a:solidFill>
                <a:srgbClr val="003196"/>
              </a:solidFill>
              <a:effectLst/>
              <a:cs typeface="Calibri" panose="020F0502020204030204" pitchFamily="34" charset="0"/>
            </a:endParaRPr>
          </a:p>
        </p:txBody>
      </p:sp>
      <p:sp>
        <p:nvSpPr>
          <p:cNvPr id="3" name="Rettangolo 2">
            <a:extLst>
              <a:ext uri="{FF2B5EF4-FFF2-40B4-BE49-F238E27FC236}">
                <a16:creationId xmlns:a16="http://schemas.microsoft.com/office/drawing/2014/main" id="{EC92FC26-8D2A-D2E2-8FDA-F5FBC9F1CD5D}"/>
              </a:ext>
            </a:extLst>
          </p:cNvPr>
          <p:cNvSpPr/>
          <p:nvPr/>
        </p:nvSpPr>
        <p:spPr>
          <a:xfrm>
            <a:off x="239210" y="208586"/>
            <a:ext cx="11713579" cy="584775"/>
          </a:xfrm>
          <a:prstGeom prst="rect">
            <a:avLst/>
          </a:prstGeom>
        </p:spPr>
        <p:txBody>
          <a:bodyPr wrap="square">
            <a:spAutoFit/>
          </a:bodyPr>
          <a:lstStyle/>
          <a:p>
            <a:r>
              <a:rPr lang="it-IT" sz="3000" b="1" dirty="0">
                <a:solidFill>
                  <a:srgbClr val="003196"/>
                </a:solidFill>
              </a:rPr>
              <a:t>«</a:t>
            </a:r>
            <a:r>
              <a:rPr lang="it-IT" sz="3000" b="1" i="0" u="none" strike="noStrike" dirty="0">
                <a:solidFill>
                  <a:srgbClr val="003196"/>
                </a:solidFill>
                <a:effectLst/>
              </a:rPr>
              <a:t>Eppur si muove...» </a:t>
            </a:r>
            <a:r>
              <a:rPr lang="it-IT" sz="3000" i="1" dirty="0">
                <a:solidFill>
                  <a:srgbClr val="003196"/>
                </a:solidFill>
              </a:rPr>
              <a:t>(</a:t>
            </a:r>
            <a:r>
              <a:rPr lang="it-IT" sz="3000" i="1" u="none" strike="noStrike" dirty="0">
                <a:solidFill>
                  <a:srgbClr val="003196"/>
                </a:solidFill>
                <a:effectLst/>
              </a:rPr>
              <a:t>Galileo, 1633): </a:t>
            </a:r>
            <a:r>
              <a:rPr lang="en-US" sz="3200" b="1" i="0" u="none" strike="noStrike" dirty="0">
                <a:solidFill>
                  <a:srgbClr val="003196"/>
                </a:solidFill>
                <a:effectLst/>
              </a:rPr>
              <a:t>"And yet, (the EU) moves..."</a:t>
            </a:r>
            <a:endParaRPr lang="en-US" sz="3000" b="1" i="0" u="none" strike="noStrike" dirty="0">
              <a:solidFill>
                <a:srgbClr val="003196"/>
              </a:solidFill>
              <a:effectLst/>
            </a:endParaRPr>
          </a:p>
        </p:txBody>
      </p:sp>
    </p:spTree>
    <p:extLst>
      <p:ext uri="{BB962C8B-B14F-4D97-AF65-F5344CB8AC3E}">
        <p14:creationId xmlns:p14="http://schemas.microsoft.com/office/powerpoint/2010/main" val="5808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DDB1D0B4-B8AF-5283-103D-E5F3D09AC444}"/>
              </a:ext>
            </a:extLst>
          </p:cNvPr>
          <p:cNvSpPr txBox="1">
            <a:spLocks/>
          </p:cNvSpPr>
          <p:nvPr/>
        </p:nvSpPr>
        <p:spPr>
          <a:xfrm>
            <a:off x="391189" y="866463"/>
            <a:ext cx="11713579" cy="56153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lnSpc>
                <a:spcPct val="120000"/>
              </a:lnSpc>
              <a:spcBef>
                <a:spcPts val="0"/>
              </a:spcBef>
            </a:pPr>
            <a:endParaRPr lang="es-ES_tradnl" sz="100" i="1" dirty="0">
              <a:solidFill>
                <a:srgbClr val="003196"/>
              </a:solidFill>
            </a:endParaRPr>
          </a:p>
          <a:p>
            <a:pPr algn="just"/>
            <a:endParaRPr lang="es-ES_tradnl" sz="1000" b="0" i="0" u="sng" strike="noStrike" dirty="0">
              <a:solidFill>
                <a:srgbClr val="003196"/>
              </a:solidFill>
              <a:effectLst/>
              <a:cs typeface="Calibri" panose="020F0502020204030204" pitchFamily="34" charset="0"/>
            </a:endParaRPr>
          </a:p>
          <a:p>
            <a:pPr marL="342900" indent="-342900" algn="just">
              <a:buFontTx/>
              <a:buChar char="-"/>
            </a:pPr>
            <a:endParaRPr lang="es-ES_tradnl" sz="1200" b="1" i="0" u="sng" strike="noStrike" dirty="0">
              <a:solidFill>
                <a:srgbClr val="003196"/>
              </a:solidFill>
              <a:effectLst/>
            </a:endParaRPr>
          </a:p>
          <a:p>
            <a:endParaRPr lang="en-GB" sz="1000" dirty="0"/>
          </a:p>
        </p:txBody>
      </p:sp>
      <p:sp>
        <p:nvSpPr>
          <p:cNvPr id="3" name="Rettangolo 2">
            <a:extLst>
              <a:ext uri="{FF2B5EF4-FFF2-40B4-BE49-F238E27FC236}">
                <a16:creationId xmlns:a16="http://schemas.microsoft.com/office/drawing/2014/main" id="{EC92FC26-8D2A-D2E2-8FDA-F5FBC9F1CD5D}"/>
              </a:ext>
            </a:extLst>
          </p:cNvPr>
          <p:cNvSpPr/>
          <p:nvPr/>
        </p:nvSpPr>
        <p:spPr>
          <a:xfrm>
            <a:off x="253487" y="141351"/>
            <a:ext cx="11498631" cy="523220"/>
          </a:xfrm>
          <a:prstGeom prst="rect">
            <a:avLst/>
          </a:prstGeom>
        </p:spPr>
        <p:txBody>
          <a:bodyPr wrap="square">
            <a:spAutoFit/>
          </a:bodyPr>
          <a:lstStyle/>
          <a:p>
            <a:pPr algn="ctr"/>
            <a:r>
              <a:rPr lang="en-US" sz="2800" b="1" i="0" u="none" strike="noStrike" dirty="0">
                <a:solidFill>
                  <a:srgbClr val="003196"/>
                </a:solidFill>
                <a:effectLst/>
              </a:rPr>
              <a:t>There are already discussions about the PEOP. </a:t>
            </a:r>
            <a:r>
              <a:rPr lang="en-US" sz="2800" b="1" dirty="0">
                <a:solidFill>
                  <a:srgbClr val="003196"/>
                </a:solidFill>
              </a:rPr>
              <a:t>:  </a:t>
            </a:r>
            <a:endParaRPr lang="en-US" sz="2800" b="1" i="0" u="none" strike="noStrike" dirty="0">
              <a:solidFill>
                <a:srgbClr val="003196"/>
              </a:solidFill>
              <a:effectLst/>
            </a:endParaRPr>
          </a:p>
        </p:txBody>
      </p:sp>
      <p:pic>
        <p:nvPicPr>
          <p:cNvPr id="5" name="Immagine 4" descr="Immagine che contiene testo, schermata, Carattere, design&#10;&#10;Descrizione generata automaticamente">
            <a:extLst>
              <a:ext uri="{FF2B5EF4-FFF2-40B4-BE49-F238E27FC236}">
                <a16:creationId xmlns:a16="http://schemas.microsoft.com/office/drawing/2014/main" id="{20CABBBC-FD94-F6C7-518C-5B8D7E4B4943}"/>
              </a:ext>
            </a:extLst>
          </p:cNvPr>
          <p:cNvPicPr>
            <a:picLocks noChangeAspect="1"/>
          </p:cNvPicPr>
          <p:nvPr/>
        </p:nvPicPr>
        <p:blipFill>
          <a:blip r:embed="rId2"/>
          <a:stretch>
            <a:fillRect/>
          </a:stretch>
        </p:blipFill>
        <p:spPr>
          <a:xfrm>
            <a:off x="6979227" y="866463"/>
            <a:ext cx="4004609" cy="5429521"/>
          </a:xfrm>
          <a:prstGeom prst="rect">
            <a:avLst/>
          </a:prstGeom>
        </p:spPr>
      </p:pic>
      <p:pic>
        <p:nvPicPr>
          <p:cNvPr id="11" name="Immagine 10" descr="Immagine che contiene testo, menu, ricevuta, documento&#10;&#10;Descrizione generata automaticamente">
            <a:extLst>
              <a:ext uri="{FF2B5EF4-FFF2-40B4-BE49-F238E27FC236}">
                <a16:creationId xmlns:a16="http://schemas.microsoft.com/office/drawing/2014/main" id="{1776DB0F-4B61-EB2D-D40C-5EA7713F8871}"/>
              </a:ext>
            </a:extLst>
          </p:cNvPr>
          <p:cNvPicPr>
            <a:picLocks noChangeAspect="1"/>
          </p:cNvPicPr>
          <p:nvPr/>
        </p:nvPicPr>
        <p:blipFill>
          <a:blip r:embed="rId3"/>
          <a:stretch>
            <a:fillRect/>
          </a:stretch>
        </p:blipFill>
        <p:spPr>
          <a:xfrm>
            <a:off x="1374777" y="2207576"/>
            <a:ext cx="3638626" cy="3296622"/>
          </a:xfrm>
          <a:prstGeom prst="rect">
            <a:avLst/>
          </a:prstGeom>
        </p:spPr>
      </p:pic>
      <p:pic>
        <p:nvPicPr>
          <p:cNvPr id="13" name="Immagine 12" descr="Immagine che contiene testo, schermata, Carattere, algebra&#10;&#10;Descrizione generata automaticamente">
            <a:extLst>
              <a:ext uri="{FF2B5EF4-FFF2-40B4-BE49-F238E27FC236}">
                <a16:creationId xmlns:a16="http://schemas.microsoft.com/office/drawing/2014/main" id="{AD486F67-3950-0861-C994-ED0A20B561D7}"/>
              </a:ext>
            </a:extLst>
          </p:cNvPr>
          <p:cNvPicPr>
            <a:picLocks noChangeAspect="1"/>
          </p:cNvPicPr>
          <p:nvPr/>
        </p:nvPicPr>
        <p:blipFill>
          <a:blip r:embed="rId4"/>
          <a:stretch>
            <a:fillRect/>
          </a:stretch>
        </p:blipFill>
        <p:spPr>
          <a:xfrm>
            <a:off x="1374777" y="943874"/>
            <a:ext cx="3638626" cy="1125618"/>
          </a:xfrm>
          <a:prstGeom prst="rect">
            <a:avLst/>
          </a:prstGeom>
        </p:spPr>
      </p:pic>
    </p:spTree>
    <p:extLst>
      <p:ext uri="{BB962C8B-B14F-4D97-AF65-F5344CB8AC3E}">
        <p14:creationId xmlns:p14="http://schemas.microsoft.com/office/powerpoint/2010/main" val="963509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DDB1D0B4-B8AF-5283-103D-E5F3D09AC444}"/>
              </a:ext>
            </a:extLst>
          </p:cNvPr>
          <p:cNvSpPr txBox="1">
            <a:spLocks/>
          </p:cNvSpPr>
          <p:nvPr/>
        </p:nvSpPr>
        <p:spPr>
          <a:xfrm>
            <a:off x="146012" y="1242697"/>
            <a:ext cx="11713579" cy="56153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US" sz="200" b="1" i="0" u="none" strike="noStrike" dirty="0">
              <a:solidFill>
                <a:srgbClr val="003196"/>
              </a:solidFill>
              <a:effectLst/>
            </a:endParaRPr>
          </a:p>
          <a:p>
            <a:pPr marL="342900" indent="-342900" algn="l">
              <a:buFontTx/>
              <a:buChar char="-"/>
            </a:pPr>
            <a:r>
              <a:rPr lang="en-US" b="1" dirty="0">
                <a:solidFill>
                  <a:srgbClr val="003196"/>
                </a:solidFill>
              </a:rPr>
              <a:t>Discussion paper of OPSG (EIOPA) </a:t>
            </a:r>
            <a:r>
              <a:rPr lang="en-US" u="sng" dirty="0">
                <a:solidFill>
                  <a:srgbClr val="003196"/>
                </a:solidFill>
              </a:rPr>
              <a:t>on introducing a new Pan-European Occupational Pension Product (PEOP)</a:t>
            </a:r>
            <a:r>
              <a:rPr lang="en-US" dirty="0">
                <a:solidFill>
                  <a:srgbClr val="003196"/>
                </a:solidFill>
              </a:rPr>
              <a:t> (drafted after the CBBA-Europe Reflection paper from 2020);</a:t>
            </a:r>
          </a:p>
          <a:p>
            <a:pPr marL="342900" indent="-342900" algn="l">
              <a:buFontTx/>
              <a:buChar char="-"/>
            </a:pPr>
            <a:endParaRPr lang="en-US" sz="1000" b="1" dirty="0">
              <a:solidFill>
                <a:srgbClr val="003196"/>
              </a:solidFill>
            </a:endParaRPr>
          </a:p>
          <a:p>
            <a:pPr marL="342900" indent="-342900" algn="l">
              <a:buFontTx/>
              <a:buChar char="-"/>
            </a:pPr>
            <a:r>
              <a:rPr lang="en-US" b="1" i="0" u="none" strike="noStrike" dirty="0">
                <a:solidFill>
                  <a:srgbClr val="003196"/>
                </a:solidFill>
                <a:effectLst/>
              </a:rPr>
              <a:t>Letta Report (2024):</a:t>
            </a:r>
            <a:r>
              <a:rPr lang="en-US" b="0" i="0" u="none" strike="noStrike" dirty="0">
                <a:solidFill>
                  <a:srgbClr val="003196"/>
                </a:solidFill>
                <a:effectLst/>
              </a:rPr>
              <a:t> idea to create a </a:t>
            </a:r>
            <a:r>
              <a:rPr lang="en-US" b="0" i="0" u="sng" strike="noStrike" dirty="0">
                <a:solidFill>
                  <a:srgbClr val="003196"/>
                </a:solidFill>
                <a:effectLst/>
              </a:rPr>
              <a:t>'European Savings Product</a:t>
            </a:r>
            <a:r>
              <a:rPr lang="en-US" b="0" i="0" u="none" strike="noStrike" dirty="0">
                <a:solidFill>
                  <a:srgbClr val="003196"/>
                </a:solidFill>
                <a:effectLst/>
              </a:rPr>
              <a:t>' (Could it be, once again, a Pan-European Occupational Pension Product/PEOP?) for all Europeans, possibly with automatic enrollment;</a:t>
            </a:r>
          </a:p>
          <a:p>
            <a:pPr marL="342900" indent="-342900" algn="l">
              <a:buFontTx/>
              <a:buChar char="-"/>
            </a:pPr>
            <a:endParaRPr lang="en-US" sz="1000" b="0" i="0" u="none" strike="noStrike" dirty="0">
              <a:solidFill>
                <a:srgbClr val="003196"/>
              </a:solidFill>
              <a:effectLst/>
            </a:endParaRPr>
          </a:p>
          <a:p>
            <a:pPr marL="342900" indent="-342900" algn="l">
              <a:buFontTx/>
              <a:buChar char="-"/>
            </a:pPr>
            <a:r>
              <a:rPr lang="en-US" b="1" i="0" u="none" strike="noStrike" dirty="0">
                <a:solidFill>
                  <a:srgbClr val="003196"/>
                </a:solidFill>
                <a:effectLst/>
              </a:rPr>
              <a:t>The EIOPA Staff Paper (September 2024),</a:t>
            </a:r>
            <a:r>
              <a:rPr lang="en-US" b="0" i="0" u="none" strike="noStrike" dirty="0">
                <a:solidFill>
                  <a:srgbClr val="003196"/>
                </a:solidFill>
                <a:effectLst/>
              </a:rPr>
              <a:t> proposes </a:t>
            </a:r>
            <a:r>
              <a:rPr lang="en-US" dirty="0">
                <a:solidFill>
                  <a:srgbClr val="003196"/>
                </a:solidFill>
              </a:rPr>
              <a:t>a </a:t>
            </a:r>
            <a:r>
              <a:rPr lang="en-US" b="0" i="0" u="sng" strike="noStrike" dirty="0">
                <a:solidFill>
                  <a:srgbClr val="003196"/>
                </a:solidFill>
                <a:effectLst/>
              </a:rPr>
              <a:t>drastic simplification of PEPP regulations</a:t>
            </a:r>
            <a:r>
              <a:rPr lang="en-US" b="0" i="0" u="none" strike="noStrike" dirty="0">
                <a:solidFill>
                  <a:srgbClr val="003196"/>
                </a:solidFill>
                <a:effectLst/>
              </a:rPr>
              <a:t>, including the </a:t>
            </a:r>
            <a:r>
              <a:rPr lang="en-US" dirty="0">
                <a:solidFill>
                  <a:srgbClr val="003196"/>
                </a:solidFill>
              </a:rPr>
              <a:t>removal of some existing obstacles</a:t>
            </a:r>
            <a:r>
              <a:rPr lang="en-US" b="0" i="0" u="none" strike="noStrike" dirty="0">
                <a:solidFill>
                  <a:srgbClr val="003196"/>
                </a:solidFill>
                <a:effectLst/>
              </a:rPr>
              <a:t>; to use it also for occupational purposes; and a </a:t>
            </a:r>
            <a:r>
              <a:rPr lang="en-US" dirty="0">
                <a:solidFill>
                  <a:srgbClr val="003196"/>
                </a:solidFill>
              </a:rPr>
              <a:t>potential auto-enrolment of European citizens into PEPPs;</a:t>
            </a:r>
          </a:p>
          <a:p>
            <a:pPr marL="342900" indent="-342900" algn="l">
              <a:buFontTx/>
              <a:buChar char="-"/>
            </a:pPr>
            <a:endParaRPr lang="en-US" sz="1000" b="0" i="0" u="none" strike="noStrike" dirty="0">
              <a:solidFill>
                <a:srgbClr val="003196"/>
              </a:solidFill>
              <a:effectLst/>
            </a:endParaRPr>
          </a:p>
          <a:p>
            <a:pPr marL="342900" indent="-342900" algn="l">
              <a:buFontTx/>
              <a:buChar char="-"/>
            </a:pPr>
            <a:r>
              <a:rPr lang="en-US" b="1" i="0" u="none" strike="noStrike" dirty="0">
                <a:solidFill>
                  <a:srgbClr val="003196"/>
                </a:solidFill>
                <a:effectLst/>
              </a:rPr>
              <a:t>Draghi Report (September 2024):</a:t>
            </a:r>
            <a:r>
              <a:rPr lang="en-US" b="0" i="0" u="none" strike="noStrike" dirty="0">
                <a:solidFill>
                  <a:srgbClr val="003196"/>
                </a:solidFill>
                <a:effectLst/>
              </a:rPr>
              <a:t> Without deep structural reforms, </a:t>
            </a:r>
            <a:r>
              <a:rPr lang="en-US" b="0" i="0" u="sng" strike="noStrike" dirty="0">
                <a:solidFill>
                  <a:srgbClr val="003196"/>
                </a:solidFill>
                <a:effectLst/>
              </a:rPr>
              <a:t>including the completion of the internal market and the overcoming of unanimity voting in certain matters</a:t>
            </a:r>
            <a:r>
              <a:rPr lang="en-US" b="0" i="0" u="none" strike="noStrike" dirty="0">
                <a:solidFill>
                  <a:srgbClr val="003196"/>
                </a:solidFill>
                <a:effectLst/>
              </a:rPr>
              <a:t>, the European Union will inevitably fail to meet its future challenges.</a:t>
            </a:r>
            <a:br>
              <a:rPr lang="en-US" b="0" i="0" u="none" strike="noStrike" dirty="0">
                <a:solidFill>
                  <a:srgbClr val="003196"/>
                </a:solidFill>
                <a:effectLst/>
              </a:rPr>
            </a:br>
            <a:r>
              <a:rPr lang="en-US" b="1" i="0" u="none" strike="noStrike" dirty="0">
                <a:solidFill>
                  <a:srgbClr val="003196"/>
                </a:solidFill>
                <a:effectLst/>
              </a:rPr>
              <a:t>We must act immediately and in a profound way!</a:t>
            </a:r>
          </a:p>
        </p:txBody>
      </p:sp>
      <p:sp>
        <p:nvSpPr>
          <p:cNvPr id="4" name="Rettangolo 3">
            <a:extLst>
              <a:ext uri="{FF2B5EF4-FFF2-40B4-BE49-F238E27FC236}">
                <a16:creationId xmlns:a16="http://schemas.microsoft.com/office/drawing/2014/main" id="{BFB509B9-B4E7-7B22-FA1A-34C7B0B57F00}"/>
              </a:ext>
            </a:extLst>
          </p:cNvPr>
          <p:cNvSpPr/>
          <p:nvPr/>
        </p:nvSpPr>
        <p:spPr>
          <a:xfrm>
            <a:off x="253487" y="141351"/>
            <a:ext cx="11498631" cy="1077218"/>
          </a:xfrm>
          <a:prstGeom prst="rect">
            <a:avLst/>
          </a:prstGeom>
        </p:spPr>
        <p:txBody>
          <a:bodyPr wrap="square">
            <a:spAutoFit/>
          </a:bodyPr>
          <a:lstStyle/>
          <a:p>
            <a:pPr algn="ctr"/>
            <a:r>
              <a:rPr lang="en-US" sz="3200" b="1" i="0" u="none" strike="noStrike" dirty="0">
                <a:solidFill>
                  <a:srgbClr val="003196"/>
                </a:solidFill>
                <a:effectLst/>
              </a:rPr>
              <a:t>Other EU initiatives and discussions to ease cross-border pensions in Europe: </a:t>
            </a:r>
            <a:endParaRPr lang="en-US" sz="3000" b="1" i="0" u="none" strike="noStrike" dirty="0">
              <a:solidFill>
                <a:srgbClr val="003196"/>
              </a:solidFill>
              <a:effectLst/>
            </a:endParaRPr>
          </a:p>
        </p:txBody>
      </p:sp>
    </p:spTree>
    <p:extLst>
      <p:ext uri="{BB962C8B-B14F-4D97-AF65-F5344CB8AC3E}">
        <p14:creationId xmlns:p14="http://schemas.microsoft.com/office/powerpoint/2010/main" val="547521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584791" y="112543"/>
            <a:ext cx="11015330" cy="6639950"/>
          </a:xfrm>
          <a:prstGeom prst="rect">
            <a:avLst/>
          </a:prstGeom>
          <a:solidFill>
            <a:schemeClr val="bg1"/>
          </a:solidFill>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sz="3200" b="1" dirty="0">
                <a:solidFill>
                  <a:srgbClr val="003196"/>
                </a:solidFill>
              </a:rPr>
              <a:t>How could the new PEOP look like?</a:t>
            </a:r>
          </a:p>
          <a:p>
            <a:pPr algn="just"/>
            <a:endParaRPr lang="it-IT" sz="1100" b="1" i="1" dirty="0">
              <a:solidFill>
                <a:srgbClr val="003196"/>
              </a:solidFill>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Like the PEPP, also </a:t>
            </a:r>
            <a:r>
              <a:rPr lang="en-GB" u="sng" dirty="0">
                <a:solidFill>
                  <a:srgbClr val="003196"/>
                </a:solidFill>
                <a:latin typeface="Calibri" panose="020F0502020204030204" pitchFamily="34" charset="0"/>
                <a:cs typeface="Calibri" panose="020F0502020204030204" pitchFamily="34" charset="0"/>
              </a:rPr>
              <a:t>the PEOP would be a EU pension tool</a:t>
            </a:r>
            <a:r>
              <a:rPr lang="en-GB" dirty="0">
                <a:solidFill>
                  <a:srgbClr val="003196"/>
                </a:solidFill>
                <a:latin typeface="Calibri" panose="020F0502020204030204" pitchFamily="34" charset="0"/>
                <a:cs typeface="Calibri" panose="020F0502020204030204" pitchFamily="34" charset="0"/>
              </a:rPr>
              <a:t> (no national, like the IORPs), with NO real need to be authorized to act in other EU member states; </a:t>
            </a:r>
          </a:p>
          <a:p>
            <a:pPr marL="514350" indent="-514350" algn="just">
              <a:buAutoNum type="arabicParenR"/>
            </a:pPr>
            <a:endParaRPr lang="en-GB" sz="1000"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Like the PEPP, </a:t>
            </a:r>
            <a:r>
              <a:rPr lang="en-GB" u="sng" dirty="0">
                <a:solidFill>
                  <a:srgbClr val="003196"/>
                </a:solidFill>
                <a:latin typeface="Calibri" panose="020F0502020204030204" pitchFamily="34" charset="0"/>
                <a:cs typeface="Calibri" panose="020F0502020204030204" pitchFamily="34" charset="0"/>
              </a:rPr>
              <a:t>it would act as a “2</a:t>
            </a:r>
            <a:r>
              <a:rPr lang="en-GB" u="sng" baseline="30000" dirty="0">
                <a:solidFill>
                  <a:srgbClr val="003196"/>
                </a:solidFill>
                <a:latin typeface="Calibri" panose="020F0502020204030204" pitchFamily="34" charset="0"/>
                <a:cs typeface="Calibri" panose="020F0502020204030204" pitchFamily="34" charset="0"/>
              </a:rPr>
              <a:t>nd</a:t>
            </a:r>
            <a:r>
              <a:rPr lang="en-GB" u="sng" dirty="0">
                <a:solidFill>
                  <a:srgbClr val="003196"/>
                </a:solidFill>
                <a:latin typeface="Calibri" panose="020F0502020204030204" pitchFamily="34" charset="0"/>
                <a:cs typeface="Calibri" panose="020F0502020204030204" pitchFamily="34" charset="0"/>
              </a:rPr>
              <a:t> EU legal regime”</a:t>
            </a:r>
            <a:r>
              <a:rPr lang="en-GB" dirty="0">
                <a:solidFill>
                  <a:srgbClr val="003196"/>
                </a:solidFill>
                <a:latin typeface="Calibri" panose="020F0502020204030204" pitchFamily="34" charset="0"/>
                <a:cs typeface="Calibri" panose="020F0502020204030204" pitchFamily="34" charset="0"/>
              </a:rPr>
              <a:t> </a:t>
            </a:r>
            <a:r>
              <a:rPr lang="en-GB" i="1" dirty="0">
                <a:solidFill>
                  <a:srgbClr val="003196"/>
                </a:solidFill>
                <a:latin typeface="Calibri" panose="020F0502020204030204" pitchFamily="34" charset="0"/>
                <a:cs typeface="Calibri" panose="020F0502020204030204" pitchFamily="34" charset="0"/>
              </a:rPr>
              <a:t>(not affecting the existing national rules on occupational pensions (IORPs), but co-habiting with them); </a:t>
            </a:r>
          </a:p>
          <a:p>
            <a:pPr marL="514350" indent="-514350" algn="just">
              <a:buAutoNum type="arabicParenR"/>
            </a:pPr>
            <a:endParaRPr lang="en-GB" sz="1000" u="sng"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It would work on </a:t>
            </a:r>
            <a:r>
              <a:rPr lang="en-GB" u="sng" dirty="0">
                <a:solidFill>
                  <a:srgbClr val="003196"/>
                </a:solidFill>
                <a:latin typeface="Calibri" panose="020F0502020204030204" pitchFamily="34" charset="0"/>
                <a:cs typeface="Calibri" panose="020F0502020204030204" pitchFamily="34" charset="0"/>
              </a:rPr>
              <a:t>a DC basis</a:t>
            </a:r>
            <a:r>
              <a:rPr lang="en-GB" dirty="0">
                <a:solidFill>
                  <a:srgbClr val="003196"/>
                </a:solidFill>
                <a:latin typeface="Calibri" panose="020F0502020204030204" pitchFamily="34" charset="0"/>
                <a:cs typeface="Calibri" panose="020F0502020204030204" pitchFamily="34" charset="0"/>
              </a:rPr>
              <a:t>;</a:t>
            </a:r>
          </a:p>
          <a:p>
            <a:pPr marL="514350" indent="-514350" algn="just">
              <a:buAutoNum type="arabicParenR"/>
            </a:pPr>
            <a:endParaRPr lang="en-GB" sz="1000"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It would be </a:t>
            </a:r>
            <a:r>
              <a:rPr lang="en-GB" u="sng" dirty="0">
                <a:solidFill>
                  <a:srgbClr val="003196"/>
                </a:solidFill>
                <a:latin typeface="Calibri" panose="020F0502020204030204" pitchFamily="34" charset="0"/>
                <a:cs typeface="Calibri" panose="020F0502020204030204" pitchFamily="34" charset="0"/>
              </a:rPr>
              <a:t>fully portable </a:t>
            </a:r>
            <a:r>
              <a:rPr lang="en-GB" dirty="0">
                <a:solidFill>
                  <a:srgbClr val="003196"/>
                </a:solidFill>
                <a:latin typeface="Calibri" panose="020F0502020204030204" pitchFamily="34" charset="0"/>
                <a:cs typeface="Calibri" panose="020F0502020204030204" pitchFamily="34" charset="0"/>
              </a:rPr>
              <a:t>across Europe;</a:t>
            </a:r>
          </a:p>
          <a:p>
            <a:pPr marL="514350" indent="-514350" algn="just">
              <a:buAutoNum type="arabicParenR"/>
            </a:pPr>
            <a:endParaRPr lang="en-GB" sz="1000"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It would </a:t>
            </a:r>
            <a:r>
              <a:rPr lang="en-GB" u="sng" dirty="0">
                <a:solidFill>
                  <a:srgbClr val="003196"/>
                </a:solidFill>
                <a:latin typeface="Calibri" panose="020F0502020204030204" pitchFamily="34" charset="0"/>
                <a:cs typeface="Calibri" panose="020F0502020204030204" pitchFamily="34" charset="0"/>
              </a:rPr>
              <a:t>mainly act under the same conditions across the different EU member states during the accumulation phase </a:t>
            </a:r>
            <a:r>
              <a:rPr lang="en-GB" dirty="0">
                <a:solidFill>
                  <a:srgbClr val="003196"/>
                </a:solidFill>
                <a:latin typeface="Calibri" panose="020F0502020204030204" pitchFamily="34" charset="0"/>
                <a:cs typeface="Calibri" panose="020F0502020204030204" pitchFamily="34" charset="0"/>
              </a:rPr>
              <a:t> </a:t>
            </a:r>
            <a:r>
              <a:rPr lang="en-GB" sz="2300" dirty="0">
                <a:solidFill>
                  <a:srgbClr val="003196"/>
                </a:solidFill>
                <a:latin typeface="Calibri" panose="020F0502020204030204" pitchFamily="34" charset="0"/>
                <a:cs typeface="Calibri" panose="020F0502020204030204" pitchFamily="34" charset="0"/>
              </a:rPr>
              <a:t>(no more compliance with every national jurisdiction);</a:t>
            </a:r>
            <a:endParaRPr lang="en-GB" sz="2300" u="sng"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endParaRPr lang="en-GB" sz="1000"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dirty="0">
                <a:solidFill>
                  <a:srgbClr val="003196"/>
                </a:solidFill>
                <a:latin typeface="Calibri" panose="020F0502020204030204" pitchFamily="34" charset="0"/>
                <a:cs typeface="Calibri" panose="020F0502020204030204" pitchFamily="34" charset="0"/>
              </a:rPr>
              <a:t>PEOPs could be used and set up by: </a:t>
            </a:r>
          </a:p>
          <a:p>
            <a:pPr marL="457200" indent="-457200" algn="just">
              <a:buFontTx/>
              <a:buChar char="-"/>
            </a:pPr>
            <a:r>
              <a:rPr lang="en-GB" sz="2100" i="1" u="sng" dirty="0">
                <a:solidFill>
                  <a:srgbClr val="003196"/>
                </a:solidFill>
                <a:latin typeface="Calibri" panose="020F0502020204030204" pitchFamily="34" charset="0"/>
                <a:cs typeface="Calibri" panose="020F0502020204030204" pitchFamily="34" charset="0"/>
              </a:rPr>
              <a:t>Large multinationals </a:t>
            </a:r>
            <a:r>
              <a:rPr lang="en-GB" sz="2100" i="1" dirty="0">
                <a:solidFill>
                  <a:srgbClr val="003196"/>
                </a:solidFill>
                <a:latin typeface="Calibri" panose="020F0502020204030204" pitchFamily="34" charset="0"/>
                <a:cs typeface="Calibri" panose="020F0502020204030204" pitchFamily="34" charset="0"/>
              </a:rPr>
              <a:t>employing workers in several EU Countries; </a:t>
            </a:r>
          </a:p>
          <a:p>
            <a:pPr marL="457200" indent="-457200" algn="l">
              <a:buFontTx/>
              <a:buChar char="-"/>
            </a:pPr>
            <a:r>
              <a:rPr lang="en-GB" sz="2100" i="1" u="sng" dirty="0">
                <a:solidFill>
                  <a:srgbClr val="003196"/>
                </a:solidFill>
                <a:latin typeface="Calibri" panose="020F0502020204030204" pitchFamily="34" charset="0"/>
                <a:cs typeface="Calibri" panose="020F0502020204030204" pitchFamily="34" charset="0"/>
              </a:rPr>
              <a:t>Pension providers </a:t>
            </a:r>
            <a:r>
              <a:rPr lang="en-GB" sz="2100" i="1" dirty="0">
                <a:solidFill>
                  <a:srgbClr val="003196"/>
                </a:solidFill>
                <a:latin typeface="Calibri" panose="020F0502020204030204" pitchFamily="34" charset="0"/>
                <a:cs typeface="Calibri" panose="020F0502020204030204" pitchFamily="34" charset="0"/>
              </a:rPr>
              <a:t>in the form of multi-employer/master trust which might enrol small companies located in different EU states;</a:t>
            </a:r>
            <a:endParaRPr lang="en-GB" sz="3000" dirty="0">
              <a:solidFill>
                <a:srgbClr val="003196"/>
              </a:solidFill>
              <a:latin typeface="Calibri" panose="020F0502020204030204" pitchFamily="34" charset="0"/>
              <a:cs typeface="Calibri" panose="020F0502020204030204" pitchFamily="34" charset="0"/>
            </a:endParaRPr>
          </a:p>
          <a:p>
            <a:pPr algn="just"/>
            <a:endParaRPr lang="en-GB" sz="500" i="1" dirty="0"/>
          </a:p>
          <a:p>
            <a:pPr algn="l"/>
            <a:endParaRPr lang="en-GB" sz="2800" b="1" i="1" dirty="0">
              <a:solidFill>
                <a:srgbClr val="00319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6507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000" b="1" dirty="0">
              <a:solidFill>
                <a:srgbClr val="003196"/>
              </a:solidFill>
            </a:endParaRPr>
          </a:p>
          <a:p>
            <a:r>
              <a:rPr lang="en-GB" sz="6000" b="1" dirty="0">
                <a:solidFill>
                  <a:srgbClr val="003196"/>
                </a:solidFill>
              </a:rPr>
              <a:t>Index:</a:t>
            </a:r>
            <a:endParaRPr lang="en-GB" sz="6000" i="1" dirty="0">
              <a:solidFill>
                <a:srgbClr val="003196"/>
              </a:solidFill>
            </a:endParaRPr>
          </a:p>
          <a:p>
            <a:pPr algn="l"/>
            <a:endParaRPr lang="en-GB" sz="1000" i="1" dirty="0">
              <a:solidFill>
                <a:srgbClr val="003196"/>
              </a:solidFill>
            </a:endParaRPr>
          </a:p>
          <a:p>
            <a:pPr marL="742950" indent="-742950" algn="l">
              <a:buAutoNum type="arabicParenR"/>
            </a:pPr>
            <a:r>
              <a:rPr lang="en-GB" sz="2800" dirty="0">
                <a:solidFill>
                  <a:srgbClr val="003196"/>
                </a:solidFill>
              </a:rPr>
              <a:t>Existing cross-border/Pan-European pension tools in the EU and their features </a:t>
            </a:r>
          </a:p>
          <a:p>
            <a:pPr marL="742950" indent="-742950" algn="l">
              <a:buAutoNum type="arabicParenR"/>
            </a:pPr>
            <a:endParaRPr lang="en-GB" sz="1000" dirty="0">
              <a:solidFill>
                <a:srgbClr val="003196"/>
              </a:solidFill>
            </a:endParaRPr>
          </a:p>
          <a:p>
            <a:pPr marL="742950" indent="-742950" algn="l">
              <a:buAutoNum type="arabicParenR"/>
            </a:pPr>
            <a:r>
              <a:rPr lang="en-GB" sz="2800" dirty="0">
                <a:solidFill>
                  <a:srgbClr val="003196"/>
                </a:solidFill>
              </a:rPr>
              <a:t>Some critical assessment on their popularity and performance </a:t>
            </a:r>
          </a:p>
          <a:p>
            <a:pPr marL="742950" indent="-742950" algn="l">
              <a:buAutoNum type="arabicParenR"/>
            </a:pPr>
            <a:endParaRPr lang="en-GB" sz="1000" dirty="0">
              <a:solidFill>
                <a:srgbClr val="003196"/>
              </a:solidFill>
            </a:endParaRPr>
          </a:p>
          <a:p>
            <a:pPr marL="742950" indent="-742950" algn="l">
              <a:buAutoNum type="arabicParenR"/>
            </a:pPr>
            <a:r>
              <a:rPr lang="en-GB" sz="2800" dirty="0">
                <a:solidFill>
                  <a:srgbClr val="003196"/>
                </a:solidFill>
              </a:rPr>
              <a:t>What could the European Institutions do in order to develop a real European pensions’ market? </a:t>
            </a:r>
          </a:p>
          <a:p>
            <a:pPr marL="742950" indent="-742950" algn="l">
              <a:buAutoNum type="arabicParenR"/>
            </a:pPr>
            <a:endParaRPr lang="en-GB" sz="1000" dirty="0">
              <a:solidFill>
                <a:srgbClr val="003196"/>
              </a:solidFill>
            </a:endParaRPr>
          </a:p>
          <a:p>
            <a:pPr marL="742950" indent="-742950" algn="l">
              <a:buAutoNum type="arabicParenR"/>
            </a:pPr>
            <a:r>
              <a:rPr lang="en-GB" sz="2800" dirty="0">
                <a:solidFill>
                  <a:srgbClr val="003196"/>
                </a:solidFill>
              </a:rPr>
              <a:t>Conclusions</a:t>
            </a:r>
          </a:p>
          <a:p>
            <a:pPr marL="742950" indent="-742950" algn="l">
              <a:buAutoNum type="arabicParenR"/>
            </a:pPr>
            <a:endParaRPr lang="en-GB" sz="1000" dirty="0">
              <a:solidFill>
                <a:srgbClr val="003196"/>
              </a:solidFill>
            </a:endParaRPr>
          </a:p>
        </p:txBody>
      </p:sp>
      <p:pic>
        <p:nvPicPr>
          <p:cNvPr id="7" name="Immagine 6" descr="/Users/francescobriganti/Desktop/Lavoro e progetti amatoriali luglio 2017/CBBA/CBBAlogo-B.png">
            <a:extLst>
              <a:ext uri="{FF2B5EF4-FFF2-40B4-BE49-F238E27FC236}">
                <a16:creationId xmlns:a16="http://schemas.microsoft.com/office/drawing/2014/main" id="{9E52DA5A-EED9-5F40-B06F-E3CBAC37BC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77268" y="5904672"/>
            <a:ext cx="3186580" cy="761416"/>
          </a:xfrm>
          <a:prstGeom prst="rect">
            <a:avLst/>
          </a:prstGeom>
          <a:noFill/>
          <a:ln>
            <a:noFill/>
          </a:ln>
        </p:spPr>
      </p:pic>
    </p:spTree>
    <p:extLst>
      <p:ext uri="{BB962C8B-B14F-4D97-AF65-F5344CB8AC3E}">
        <p14:creationId xmlns:p14="http://schemas.microsoft.com/office/powerpoint/2010/main" val="404661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6E480CA-10C8-6143-AF7B-9607A6E5B19B}"/>
              </a:ext>
            </a:extLst>
          </p:cNvPr>
          <p:cNvSpPr/>
          <p:nvPr/>
        </p:nvSpPr>
        <p:spPr>
          <a:xfrm>
            <a:off x="204262" y="175505"/>
            <a:ext cx="11446270" cy="1015663"/>
          </a:xfrm>
          <a:prstGeom prst="rect">
            <a:avLst/>
          </a:prstGeom>
        </p:spPr>
        <p:txBody>
          <a:bodyPr wrap="square">
            <a:spAutoFit/>
          </a:bodyPr>
          <a:lstStyle/>
          <a:p>
            <a:pPr algn="ctr"/>
            <a:r>
              <a:rPr lang="en-US" sz="3000" b="1" dirty="0">
                <a:solidFill>
                  <a:srgbClr val="003196"/>
                </a:solidFill>
              </a:rPr>
              <a:t>The main innovation of the PEOP </a:t>
            </a:r>
            <a:r>
              <a:rPr lang="en-US" sz="3000" b="1" i="0" u="none" strike="noStrike" dirty="0">
                <a:solidFill>
                  <a:srgbClr val="003196"/>
                </a:solidFill>
                <a:effectLst/>
              </a:rPr>
              <a:t>compared to the cross-border activities provided for by the IORP II Directive</a:t>
            </a:r>
            <a:r>
              <a:rPr lang="en-US" sz="3000" b="1" dirty="0">
                <a:solidFill>
                  <a:srgbClr val="003196"/>
                </a:solidFill>
              </a:rPr>
              <a:t> </a:t>
            </a:r>
            <a:r>
              <a:rPr lang="en-US" sz="3000" b="1" i="1" dirty="0">
                <a:solidFill>
                  <a:srgbClr val="003196"/>
                </a:solidFill>
              </a:rPr>
              <a:t> </a:t>
            </a:r>
          </a:p>
        </p:txBody>
      </p:sp>
      <p:sp>
        <p:nvSpPr>
          <p:cNvPr id="5" name="CasellaDiTesto 4">
            <a:extLst>
              <a:ext uri="{FF2B5EF4-FFF2-40B4-BE49-F238E27FC236}">
                <a16:creationId xmlns:a16="http://schemas.microsoft.com/office/drawing/2014/main" id="{0708B2B4-0FBA-C449-871B-B0B5797117BE}"/>
              </a:ext>
            </a:extLst>
          </p:cNvPr>
          <p:cNvSpPr txBox="1"/>
          <p:nvPr/>
        </p:nvSpPr>
        <p:spPr>
          <a:xfrm>
            <a:off x="316838" y="1328901"/>
            <a:ext cx="11558324" cy="1107996"/>
          </a:xfrm>
          <a:prstGeom prst="rect">
            <a:avLst/>
          </a:prstGeom>
          <a:noFill/>
        </p:spPr>
        <p:txBody>
          <a:bodyPr wrap="square" rtlCol="0">
            <a:spAutoFit/>
          </a:bodyPr>
          <a:lstStyle/>
          <a:p>
            <a:pPr algn="ctr"/>
            <a:r>
              <a:rPr lang="en-US" sz="2200" i="1" dirty="0">
                <a:solidFill>
                  <a:srgbClr val="003196"/>
                </a:solidFill>
                <a:cs typeface="Calibri" panose="020F0502020204030204" pitchFamily="34" charset="0"/>
              </a:rPr>
              <a:t>The new product should be both a pension provider (super EU IORP/Provider) and should include the features of a (pan-European) pension scheme with no obligation to manage as many different occupational schemes as the MS where it operates. </a:t>
            </a:r>
          </a:p>
        </p:txBody>
      </p:sp>
      <p:pic>
        <p:nvPicPr>
          <p:cNvPr id="3" name="Image 1" descr="C:\Users\cicciuzzo\Desktop\Picture Cross border.png">
            <a:extLst>
              <a:ext uri="{FF2B5EF4-FFF2-40B4-BE49-F238E27FC236}">
                <a16:creationId xmlns:a16="http://schemas.microsoft.com/office/drawing/2014/main" id="{A521AA71-0423-772F-7BBD-70AAAEA76A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754" y="3560467"/>
            <a:ext cx="3260552" cy="2923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asellaDiTesto 3">
            <a:extLst>
              <a:ext uri="{FF2B5EF4-FFF2-40B4-BE49-F238E27FC236}">
                <a16:creationId xmlns:a16="http://schemas.microsoft.com/office/drawing/2014/main" id="{E42856FE-5B0D-A4C5-9E20-F94190B748AF}"/>
              </a:ext>
            </a:extLst>
          </p:cNvPr>
          <p:cNvSpPr txBox="1"/>
          <p:nvPr/>
        </p:nvSpPr>
        <p:spPr>
          <a:xfrm>
            <a:off x="515205" y="2671576"/>
            <a:ext cx="3344101" cy="707886"/>
          </a:xfrm>
          <a:prstGeom prst="rect">
            <a:avLst/>
          </a:prstGeom>
          <a:noFill/>
        </p:spPr>
        <p:txBody>
          <a:bodyPr wrap="square" rtlCol="0">
            <a:spAutoFit/>
          </a:bodyPr>
          <a:lstStyle/>
          <a:p>
            <a:pPr algn="ctr"/>
            <a:r>
              <a:rPr lang="en-US" sz="2000" b="1" dirty="0">
                <a:cs typeface="Calibri" panose="020F0502020204030204" pitchFamily="34" charset="0"/>
              </a:rPr>
              <a:t>From the regulatory setting of the IORP 2 Directive…  </a:t>
            </a:r>
            <a:r>
              <a:rPr lang="en-US" sz="2000" b="1" u="sng" dirty="0">
                <a:cs typeface="Calibri" panose="020F0502020204030204" pitchFamily="34" charset="0"/>
              </a:rPr>
              <a:t> </a:t>
            </a:r>
          </a:p>
        </p:txBody>
      </p:sp>
      <p:pic>
        <p:nvPicPr>
          <p:cNvPr id="6" name="Image 2" descr="C:\Users\cicciuzzo\Desktop\Pan-Eu pension scheme.png">
            <a:extLst>
              <a:ext uri="{FF2B5EF4-FFF2-40B4-BE49-F238E27FC236}">
                <a16:creationId xmlns:a16="http://schemas.microsoft.com/office/drawing/2014/main" id="{A408AEC4-5106-648C-B03D-8526AB1756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4475" y="3828152"/>
            <a:ext cx="5896441" cy="2388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6">
            <a:extLst>
              <a:ext uri="{FF2B5EF4-FFF2-40B4-BE49-F238E27FC236}">
                <a16:creationId xmlns:a16="http://schemas.microsoft.com/office/drawing/2014/main" id="{9D18A967-B094-5FED-687E-E1D6CE69A8EA}"/>
              </a:ext>
            </a:extLst>
          </p:cNvPr>
          <p:cNvSpPr txBox="1"/>
          <p:nvPr/>
        </p:nvSpPr>
        <p:spPr>
          <a:xfrm>
            <a:off x="5499847" y="2702651"/>
            <a:ext cx="5896441" cy="1015663"/>
          </a:xfrm>
          <a:prstGeom prst="rect">
            <a:avLst/>
          </a:prstGeom>
          <a:noFill/>
        </p:spPr>
        <p:txBody>
          <a:bodyPr wrap="square" rtlCol="0">
            <a:spAutoFit/>
          </a:bodyPr>
          <a:lstStyle/>
          <a:p>
            <a:pPr algn="ctr"/>
            <a:r>
              <a:rPr lang="en-US" sz="2000" b="1" dirty="0">
                <a:cs typeface="Calibri" panose="020F0502020204030204" pitchFamily="34" charset="0"/>
              </a:rPr>
              <a:t>…To a regulatory setting providing for an</a:t>
            </a:r>
            <a:r>
              <a:rPr lang="en-US" sz="2000" b="1" i="1" dirty="0">
                <a:cs typeface="Calibri" panose="020F0502020204030204" pitchFamily="34" charset="0"/>
              </a:rPr>
              <a:t> </a:t>
            </a:r>
            <a:r>
              <a:rPr lang="en-US" sz="2000" b="1" dirty="0">
                <a:cs typeface="Calibri" panose="020F0502020204030204" pitchFamily="34" charset="0"/>
              </a:rPr>
              <a:t>EU pension provider managing pension schemes  operating under the same conditions across the EU (PEOP)</a:t>
            </a:r>
            <a:endParaRPr lang="en-US" sz="2000" b="1" u="sng" dirty="0">
              <a:cs typeface="Calibri" panose="020F0502020204030204" pitchFamily="34" charset="0"/>
            </a:endParaRPr>
          </a:p>
        </p:txBody>
      </p:sp>
    </p:spTree>
    <p:extLst>
      <p:ext uri="{BB962C8B-B14F-4D97-AF65-F5344CB8AC3E}">
        <p14:creationId xmlns:p14="http://schemas.microsoft.com/office/powerpoint/2010/main" val="1378306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000" b="1" dirty="0">
              <a:solidFill>
                <a:srgbClr val="003196"/>
              </a:solidFill>
            </a:endParaRPr>
          </a:p>
          <a:p>
            <a:endParaRPr lang="en-GB" sz="6000" i="1" dirty="0">
              <a:solidFill>
                <a:srgbClr val="003196"/>
              </a:solidFill>
            </a:endParaRPr>
          </a:p>
          <a:p>
            <a:endParaRPr lang="en-GB" sz="6000" i="1" dirty="0">
              <a:solidFill>
                <a:srgbClr val="003196"/>
              </a:solidFill>
            </a:endParaRPr>
          </a:p>
          <a:p>
            <a:pPr algn="l"/>
            <a:endParaRPr lang="en-GB" sz="1000" i="1" dirty="0">
              <a:solidFill>
                <a:srgbClr val="003196"/>
              </a:solidFill>
            </a:endParaRPr>
          </a:p>
          <a:p>
            <a:r>
              <a:rPr lang="en-GB" sz="4500" b="1" dirty="0">
                <a:solidFill>
                  <a:srgbClr val="003196"/>
                </a:solidFill>
              </a:rPr>
              <a:t>4) </a:t>
            </a:r>
            <a:r>
              <a:rPr lang="en-GB" sz="4800" b="1" dirty="0">
                <a:solidFill>
                  <a:srgbClr val="003196"/>
                </a:solidFill>
              </a:rPr>
              <a:t>Conclusions </a:t>
            </a:r>
          </a:p>
          <a:p>
            <a:endParaRPr lang="en-GB" sz="4500" b="1" dirty="0">
              <a:solidFill>
                <a:srgbClr val="003196"/>
              </a:solidFill>
            </a:endParaRPr>
          </a:p>
          <a:p>
            <a:pPr marL="742950" indent="-742950" algn="l">
              <a:buAutoNum type="arabicParenR"/>
            </a:pPr>
            <a:endParaRPr lang="en-GB" sz="1000" dirty="0">
              <a:solidFill>
                <a:srgbClr val="003196"/>
              </a:solidFill>
            </a:endParaRPr>
          </a:p>
          <a:p>
            <a:pPr marL="742950" indent="-742950" algn="l">
              <a:buAutoNum type="arabicParenR"/>
            </a:pPr>
            <a:endParaRPr lang="en-GB" sz="1000" dirty="0">
              <a:solidFill>
                <a:srgbClr val="003196"/>
              </a:solidFill>
            </a:endParaRPr>
          </a:p>
        </p:txBody>
      </p:sp>
      <p:pic>
        <p:nvPicPr>
          <p:cNvPr id="7" name="Immagine 6" descr="/Users/francescobriganti/Desktop/Lavoro e progetti amatoriali luglio 2017/CBBA/CBBAlogo-B.png">
            <a:extLst>
              <a:ext uri="{FF2B5EF4-FFF2-40B4-BE49-F238E27FC236}">
                <a16:creationId xmlns:a16="http://schemas.microsoft.com/office/drawing/2014/main" id="{9E52DA5A-EED9-5F40-B06F-E3CBAC37BC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77268" y="5904672"/>
            <a:ext cx="3186580" cy="761416"/>
          </a:xfrm>
          <a:prstGeom prst="rect">
            <a:avLst/>
          </a:prstGeom>
          <a:noFill/>
          <a:ln>
            <a:noFill/>
          </a:ln>
        </p:spPr>
      </p:pic>
    </p:spTree>
    <p:extLst>
      <p:ext uri="{BB962C8B-B14F-4D97-AF65-F5344CB8AC3E}">
        <p14:creationId xmlns:p14="http://schemas.microsoft.com/office/powerpoint/2010/main" val="784036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6E480CA-10C8-6143-AF7B-9607A6E5B19B}"/>
              </a:ext>
            </a:extLst>
          </p:cNvPr>
          <p:cNvSpPr/>
          <p:nvPr/>
        </p:nvSpPr>
        <p:spPr>
          <a:xfrm>
            <a:off x="204262" y="175505"/>
            <a:ext cx="11446270" cy="677108"/>
          </a:xfrm>
          <a:prstGeom prst="rect">
            <a:avLst/>
          </a:prstGeom>
        </p:spPr>
        <p:txBody>
          <a:bodyPr wrap="square">
            <a:spAutoFit/>
          </a:bodyPr>
          <a:lstStyle/>
          <a:p>
            <a:pPr algn="ctr"/>
            <a:r>
              <a:rPr lang="en-GB" sz="3800" b="1" dirty="0">
                <a:solidFill>
                  <a:srgbClr val="003196"/>
                </a:solidFill>
              </a:rPr>
              <a:t>Conclusions (1/2)</a:t>
            </a:r>
            <a:endParaRPr lang="en-GB" sz="3800" b="1" i="1" dirty="0">
              <a:solidFill>
                <a:srgbClr val="003196"/>
              </a:solidFill>
            </a:endParaRPr>
          </a:p>
        </p:txBody>
      </p:sp>
      <p:sp>
        <p:nvSpPr>
          <p:cNvPr id="5" name="CasellaDiTesto 4">
            <a:extLst>
              <a:ext uri="{FF2B5EF4-FFF2-40B4-BE49-F238E27FC236}">
                <a16:creationId xmlns:a16="http://schemas.microsoft.com/office/drawing/2014/main" id="{0708B2B4-0FBA-C449-871B-B0B5797117BE}"/>
              </a:ext>
            </a:extLst>
          </p:cNvPr>
          <p:cNvSpPr txBox="1"/>
          <p:nvPr/>
        </p:nvSpPr>
        <p:spPr>
          <a:xfrm>
            <a:off x="316838" y="967365"/>
            <a:ext cx="11558324" cy="5801588"/>
          </a:xfrm>
          <a:prstGeom prst="rect">
            <a:avLst/>
          </a:prstGeom>
          <a:noFill/>
        </p:spPr>
        <p:txBody>
          <a:bodyPr wrap="square" rtlCol="0">
            <a:spAutoFit/>
          </a:bodyPr>
          <a:lstStyle/>
          <a:p>
            <a:pPr algn="just"/>
            <a:endParaRPr lang="en-GB" sz="200" dirty="0">
              <a:solidFill>
                <a:srgbClr val="003196"/>
              </a:solidFill>
              <a:cs typeface="Calibri" panose="020F0502020204030204" pitchFamily="34" charset="0"/>
            </a:endParaRPr>
          </a:p>
          <a:p>
            <a:pPr marL="514350" indent="-514350" algn="just">
              <a:buAutoNum type="arabicParenR"/>
            </a:pPr>
            <a:r>
              <a:rPr lang="en-US" sz="2300" u="sng" dirty="0">
                <a:solidFill>
                  <a:srgbClr val="003196"/>
                </a:solidFill>
                <a:cs typeface="Calibri" panose="020F0502020204030204" pitchFamily="34" charset="0"/>
              </a:rPr>
              <a:t>The cross-border activities of occupational pension funds</a:t>
            </a:r>
            <a:r>
              <a:rPr lang="en-US" sz="2300" dirty="0">
                <a:solidFill>
                  <a:srgbClr val="003196"/>
                </a:solidFill>
                <a:cs typeface="Calibri" panose="020F0502020204030204" pitchFamily="34" charset="0"/>
              </a:rPr>
              <a:t>, </a:t>
            </a:r>
            <a:r>
              <a:rPr lang="en-US" sz="2300" b="0" i="0" u="none" strike="noStrike" dirty="0">
                <a:solidFill>
                  <a:srgbClr val="003196"/>
                </a:solidFill>
                <a:effectLst/>
              </a:rPr>
              <a:t>introduced already in the IORP I Directive of 2003 and initially greeted with great enthusiasm by multinational companies and providers, </a:t>
            </a:r>
            <a:r>
              <a:rPr lang="en-US" sz="2300" b="0" i="0" u="sng" strike="noStrike" dirty="0">
                <a:solidFill>
                  <a:srgbClr val="003196"/>
                </a:solidFill>
                <a:effectLst/>
              </a:rPr>
              <a:t>never took off significantly</a:t>
            </a:r>
            <a:r>
              <a:rPr lang="en-US" sz="2300" b="0" i="0" u="none" strike="noStrike" dirty="0">
                <a:solidFill>
                  <a:srgbClr val="003196"/>
                </a:solidFill>
                <a:effectLst/>
              </a:rPr>
              <a:t>;</a:t>
            </a:r>
            <a:endParaRPr lang="en-US" sz="2300" i="1" dirty="0">
              <a:solidFill>
                <a:srgbClr val="003196"/>
              </a:solidFill>
              <a:cs typeface="Calibri" panose="020F0502020204030204" pitchFamily="34" charset="0"/>
            </a:endParaRPr>
          </a:p>
          <a:p>
            <a:pPr marL="514350" indent="-514350" algn="just">
              <a:buAutoNum type="arabicParenR"/>
            </a:pPr>
            <a:endParaRPr lang="en-GB" sz="1500" i="1"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US" sz="2300" dirty="0">
                <a:solidFill>
                  <a:srgbClr val="003196"/>
                </a:solidFill>
                <a:cs typeface="Calibri" panose="020F0502020204030204" pitchFamily="34" charset="0"/>
              </a:rPr>
              <a:t>In the case of the IORPs, the main problem to XB activities depends on the </a:t>
            </a:r>
            <a:r>
              <a:rPr lang="en-US" sz="2300" u="sng" dirty="0">
                <a:solidFill>
                  <a:srgbClr val="003196"/>
                </a:solidFill>
                <a:cs typeface="Calibri" panose="020F0502020204030204" pitchFamily="34" charset="0"/>
              </a:rPr>
              <a:t>too large l</a:t>
            </a:r>
            <a:r>
              <a:rPr lang="en-US" sz="2300" b="0" i="0" u="sng" strike="noStrike" dirty="0">
                <a:solidFill>
                  <a:srgbClr val="003196"/>
                </a:solidFill>
                <a:effectLst/>
              </a:rPr>
              <a:t>eeway left by the Directive to the Member States, which can easily hamper those activities</a:t>
            </a:r>
            <a:r>
              <a:rPr lang="en-US" sz="2300" b="0" i="0" u="none" strike="noStrike" dirty="0">
                <a:solidFill>
                  <a:srgbClr val="003196"/>
                </a:solidFill>
                <a:effectLst/>
              </a:rPr>
              <a:t> (forms of protectionism</a:t>
            </a:r>
            <a:r>
              <a:rPr lang="en-US" sz="2300" dirty="0">
                <a:solidFill>
                  <a:srgbClr val="003196"/>
                </a:solidFill>
              </a:rPr>
              <a:t>); </a:t>
            </a:r>
            <a:endParaRPr lang="en-US" sz="2300" dirty="0">
              <a:solidFill>
                <a:srgbClr val="003196"/>
              </a:solidFill>
              <a:cs typeface="Calibri" panose="020F0502020204030204" pitchFamily="34" charset="0"/>
            </a:endParaRPr>
          </a:p>
          <a:p>
            <a:pPr marL="514350" indent="-514350" algn="just">
              <a:buAutoNum type="arabicParenR"/>
            </a:pPr>
            <a:endParaRPr lang="en-GB" sz="1500" dirty="0">
              <a:solidFill>
                <a:srgbClr val="003196"/>
              </a:solidFill>
              <a:latin typeface="Calibri" panose="020F0502020204030204" pitchFamily="34" charset="0"/>
              <a:cs typeface="Calibri" panose="020F0502020204030204" pitchFamily="34" charset="0"/>
            </a:endParaRPr>
          </a:p>
          <a:p>
            <a:pPr marL="514350" indent="-514350" algn="just">
              <a:buAutoNum type="arabicParenR"/>
            </a:pPr>
            <a:r>
              <a:rPr lang="en-GB" sz="2300" u="sng" dirty="0">
                <a:solidFill>
                  <a:srgbClr val="003196"/>
                </a:solidFill>
                <a:latin typeface="Calibri" panose="020F0502020204030204" pitchFamily="34" charset="0"/>
                <a:cs typeface="Calibri" panose="020F0502020204030204" pitchFamily="34" charset="0"/>
              </a:rPr>
              <a:t>Regarding the PEPP</a:t>
            </a:r>
            <a:r>
              <a:rPr lang="en-GB" sz="2300" dirty="0">
                <a:solidFill>
                  <a:srgbClr val="003196"/>
                </a:solidFill>
                <a:latin typeface="Calibri" panose="020F0502020204030204" pitchFamily="34" charset="0"/>
                <a:cs typeface="Calibri" panose="020F0502020204030204" pitchFamily="34" charset="0"/>
              </a:rPr>
              <a:t>, even if its </a:t>
            </a:r>
            <a:r>
              <a:rPr lang="en-GB" sz="2300" u="sng" dirty="0">
                <a:solidFill>
                  <a:srgbClr val="003196"/>
                </a:solidFill>
                <a:latin typeface="Calibri" panose="020F0502020204030204" pitchFamily="34" charset="0"/>
                <a:cs typeface="Calibri" panose="020F0502020204030204" pitchFamily="34" charset="0"/>
              </a:rPr>
              <a:t>scarce success so far is also likely due to the strong delays from Member States</a:t>
            </a:r>
            <a:r>
              <a:rPr lang="en-GB" sz="2300" dirty="0">
                <a:solidFill>
                  <a:srgbClr val="003196"/>
                </a:solidFill>
                <a:latin typeface="Calibri" panose="020F0502020204030204" pitchFamily="34" charset="0"/>
                <a:cs typeface="Calibri" panose="020F0502020204030204" pitchFamily="34" charset="0"/>
              </a:rPr>
              <a:t> to fully implement the Regulation (and the related national rules like tax treatment), </a:t>
            </a:r>
            <a:r>
              <a:rPr lang="en-GB" sz="2300" u="sng" dirty="0">
                <a:solidFill>
                  <a:srgbClr val="003196"/>
                </a:solidFill>
                <a:latin typeface="Calibri" panose="020F0502020204030204" pitchFamily="34" charset="0"/>
                <a:cs typeface="Calibri" panose="020F0502020204030204" pitchFamily="34" charset="0"/>
              </a:rPr>
              <a:t>the problem is mainly the complexity of the PEPP Regulation itself</a:t>
            </a:r>
            <a:r>
              <a:rPr lang="en-GB" sz="2300" dirty="0">
                <a:solidFill>
                  <a:srgbClr val="003196"/>
                </a:solidFill>
                <a:latin typeface="Calibri" panose="020F0502020204030204" pitchFamily="34" charset="0"/>
                <a:cs typeface="Calibri" panose="020F0502020204030204" pitchFamily="34" charset="0"/>
              </a:rPr>
              <a:t>; </a:t>
            </a:r>
          </a:p>
          <a:p>
            <a:pPr marL="514350" indent="-514350" algn="just">
              <a:buAutoNum type="arabicParenR"/>
            </a:pPr>
            <a:endParaRPr lang="en-GB" sz="1500" dirty="0">
              <a:solidFill>
                <a:srgbClr val="003196"/>
              </a:solidFill>
              <a:latin typeface="Calibri" panose="020F0502020204030204" pitchFamily="34" charset="0"/>
              <a:cs typeface="Calibri" panose="020F0502020204030204" pitchFamily="34" charset="0"/>
            </a:endParaRPr>
          </a:p>
          <a:p>
            <a:pPr marL="514350" indent="-514350" algn="just">
              <a:buFontTx/>
              <a:buAutoNum type="arabicParenR"/>
            </a:pPr>
            <a:r>
              <a:rPr lang="en-GB" sz="2300" u="sng" dirty="0">
                <a:solidFill>
                  <a:srgbClr val="003196"/>
                </a:solidFill>
                <a:cs typeface="Calibri" panose="020F0502020204030204" pitchFamily="34" charset="0"/>
              </a:rPr>
              <a:t>The EU </a:t>
            </a:r>
            <a:r>
              <a:rPr lang="en-GB" sz="2300" dirty="0">
                <a:solidFill>
                  <a:srgbClr val="003196"/>
                </a:solidFill>
                <a:cs typeface="Calibri" panose="020F0502020204030204" pitchFamily="34" charset="0"/>
              </a:rPr>
              <a:t>(mainly the Commission together with the recommendations from the EIOPA), </a:t>
            </a:r>
            <a:r>
              <a:rPr lang="en-GB" sz="2300" u="sng" dirty="0">
                <a:solidFill>
                  <a:srgbClr val="003196"/>
                </a:solidFill>
                <a:cs typeface="Calibri" panose="020F0502020204030204" pitchFamily="34" charset="0"/>
              </a:rPr>
              <a:t>might surely redress some of these obstacles, by revising both the IORP II Directive and the PEPP Regulation</a:t>
            </a:r>
            <a:r>
              <a:rPr lang="en-GB" sz="2300" dirty="0">
                <a:solidFill>
                  <a:srgbClr val="003196"/>
                </a:solidFill>
                <a:cs typeface="Calibri" panose="020F0502020204030204" pitchFamily="34" charset="0"/>
              </a:rPr>
              <a:t>; </a:t>
            </a:r>
            <a:r>
              <a:rPr lang="en-GB" sz="2100" i="1" dirty="0">
                <a:solidFill>
                  <a:srgbClr val="003196"/>
                </a:solidFill>
                <a:cs typeface="Calibri" panose="020F0502020204030204" pitchFamily="34" charset="0"/>
              </a:rPr>
              <a:t>However, potential different/discriminatory taxation treatment remains an issue (unless the European Court of Justice will intervene?)</a:t>
            </a:r>
          </a:p>
          <a:p>
            <a:pPr marL="514350" indent="-514350" algn="just">
              <a:buFontTx/>
              <a:buAutoNum type="arabicParenR"/>
            </a:pPr>
            <a:endParaRPr lang="en-GB" sz="1500" dirty="0">
              <a:solidFill>
                <a:srgbClr val="003196"/>
              </a:solidFill>
              <a:cs typeface="Calibri" panose="020F0502020204030204" pitchFamily="34" charset="0"/>
            </a:endParaRPr>
          </a:p>
          <a:p>
            <a:pPr algn="just"/>
            <a:endParaRPr lang="en-GB" sz="1000" dirty="0">
              <a:solidFill>
                <a:srgbClr val="003196"/>
              </a:solidFill>
              <a:cs typeface="Calibri" panose="020F0502020204030204" pitchFamily="34" charset="0"/>
            </a:endParaRPr>
          </a:p>
        </p:txBody>
      </p:sp>
    </p:spTree>
    <p:extLst>
      <p:ext uri="{BB962C8B-B14F-4D97-AF65-F5344CB8AC3E}">
        <p14:creationId xmlns:p14="http://schemas.microsoft.com/office/powerpoint/2010/main" val="1488150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6E480CA-10C8-6143-AF7B-9607A6E5B19B}"/>
              </a:ext>
            </a:extLst>
          </p:cNvPr>
          <p:cNvSpPr/>
          <p:nvPr/>
        </p:nvSpPr>
        <p:spPr>
          <a:xfrm>
            <a:off x="204262" y="175505"/>
            <a:ext cx="11446270" cy="677108"/>
          </a:xfrm>
          <a:prstGeom prst="rect">
            <a:avLst/>
          </a:prstGeom>
        </p:spPr>
        <p:txBody>
          <a:bodyPr wrap="square">
            <a:spAutoFit/>
          </a:bodyPr>
          <a:lstStyle/>
          <a:p>
            <a:pPr algn="ctr"/>
            <a:r>
              <a:rPr lang="en-GB" sz="3800" b="1" dirty="0">
                <a:solidFill>
                  <a:srgbClr val="003196"/>
                </a:solidFill>
              </a:rPr>
              <a:t>Conclusions (2/2)</a:t>
            </a:r>
            <a:endParaRPr lang="en-GB" sz="3800" b="1" i="1" dirty="0">
              <a:solidFill>
                <a:srgbClr val="003196"/>
              </a:solidFill>
            </a:endParaRPr>
          </a:p>
        </p:txBody>
      </p:sp>
      <p:sp>
        <p:nvSpPr>
          <p:cNvPr id="5" name="CasellaDiTesto 4">
            <a:extLst>
              <a:ext uri="{FF2B5EF4-FFF2-40B4-BE49-F238E27FC236}">
                <a16:creationId xmlns:a16="http://schemas.microsoft.com/office/drawing/2014/main" id="{0708B2B4-0FBA-C449-871B-B0B5797117BE}"/>
              </a:ext>
            </a:extLst>
          </p:cNvPr>
          <p:cNvSpPr txBox="1"/>
          <p:nvPr/>
        </p:nvSpPr>
        <p:spPr>
          <a:xfrm>
            <a:off x="316838" y="967365"/>
            <a:ext cx="11558324" cy="5863144"/>
          </a:xfrm>
          <a:prstGeom prst="rect">
            <a:avLst/>
          </a:prstGeom>
          <a:noFill/>
        </p:spPr>
        <p:txBody>
          <a:bodyPr wrap="square" rtlCol="0">
            <a:spAutoFit/>
          </a:bodyPr>
          <a:lstStyle/>
          <a:p>
            <a:pPr marL="457200" indent="-457200" algn="just">
              <a:buAutoNum type="arabicParenR" startAt="5"/>
            </a:pPr>
            <a:r>
              <a:rPr lang="en-US" sz="2300" b="0" i="0" u="none" strike="noStrike" dirty="0">
                <a:solidFill>
                  <a:srgbClr val="003196"/>
                </a:solidFill>
                <a:effectLst/>
              </a:rPr>
              <a:t>In light of the difficulties for cross-border activities of occupational pensions, </a:t>
            </a:r>
            <a:r>
              <a:rPr lang="en-US" sz="2300" b="0" i="0" u="sng" strike="noStrike" dirty="0">
                <a:solidFill>
                  <a:srgbClr val="003196"/>
                </a:solidFill>
                <a:effectLst/>
              </a:rPr>
              <a:t>the PEPP could even be used in a future by employers instead of the former</a:t>
            </a:r>
            <a:r>
              <a:rPr lang="en-US" sz="2300" u="sng" dirty="0">
                <a:solidFill>
                  <a:srgbClr val="003196"/>
                </a:solidFill>
              </a:rPr>
              <a:t> (ongoing debate, and EIOPA’s Staff Paper clearly advices to use PEPP also as “occupational” products); </a:t>
            </a:r>
          </a:p>
          <a:p>
            <a:pPr marL="457200" indent="-457200" algn="just">
              <a:buAutoNum type="arabicParenR" startAt="5"/>
            </a:pPr>
            <a:endParaRPr lang="en-US" sz="1000" dirty="0">
              <a:solidFill>
                <a:srgbClr val="003196"/>
              </a:solidFill>
            </a:endParaRPr>
          </a:p>
          <a:p>
            <a:pPr marL="457200" indent="-457200" algn="just">
              <a:buAutoNum type="arabicParenR" startAt="5"/>
            </a:pPr>
            <a:r>
              <a:rPr lang="en-US" sz="2300" u="sng" dirty="0">
                <a:solidFill>
                  <a:srgbClr val="003196"/>
                </a:solidFill>
              </a:rPr>
              <a:t>PEOP might indeed be introduced in the process of amending the PEPP Regulation (from 2027</a:t>
            </a:r>
            <a:r>
              <a:rPr lang="en-US" sz="2300" dirty="0">
                <a:solidFill>
                  <a:srgbClr val="003196"/>
                </a:solidFill>
              </a:rPr>
              <a:t>), </a:t>
            </a:r>
            <a:r>
              <a:rPr lang="en-US" sz="2300" i="1" dirty="0">
                <a:solidFill>
                  <a:srgbClr val="003196"/>
                </a:solidFill>
              </a:rPr>
              <a:t>for example thought a new additional specific session of the (amended) PEPP Regulation;</a:t>
            </a:r>
          </a:p>
          <a:p>
            <a:pPr marL="457200" indent="-457200" algn="just">
              <a:buAutoNum type="arabicParenR" startAt="5"/>
            </a:pPr>
            <a:endParaRPr lang="en-US" sz="1000" i="1" dirty="0">
              <a:solidFill>
                <a:srgbClr val="003196"/>
              </a:solidFill>
              <a:cs typeface="Calibri" panose="020F0502020204030204" pitchFamily="34" charset="0"/>
            </a:endParaRPr>
          </a:p>
          <a:p>
            <a:pPr marL="457200" indent="-457200" algn="just">
              <a:buAutoNum type="arabicParenR" startAt="5"/>
            </a:pPr>
            <a:r>
              <a:rPr lang="en-US" sz="2300" b="0" i="0" u="none" strike="noStrike" dirty="0">
                <a:solidFill>
                  <a:srgbClr val="003196"/>
                </a:solidFill>
                <a:effectLst/>
                <a:cs typeface="Calibri" panose="020F0502020204030204" pitchFamily="34" charset="0"/>
              </a:rPr>
              <a:t>One important element </a:t>
            </a:r>
            <a:r>
              <a:rPr lang="en-US" sz="2300" dirty="0">
                <a:solidFill>
                  <a:srgbClr val="003196"/>
                </a:solidFill>
                <a:cs typeface="Calibri" panose="020F0502020204030204" pitchFamily="34" charset="0"/>
              </a:rPr>
              <a:t>is that in principle, </a:t>
            </a:r>
            <a:r>
              <a:rPr lang="en-US" sz="2300" u="sng" dirty="0">
                <a:solidFill>
                  <a:srgbClr val="003196"/>
                </a:solidFill>
                <a:cs typeface="Calibri" panose="020F0502020204030204" pitchFamily="34" charset="0"/>
              </a:rPr>
              <a:t>market appetite for cross-border pensions still exists </a:t>
            </a:r>
            <a:r>
              <a:rPr lang="en-US" sz="2300" dirty="0">
                <a:solidFill>
                  <a:srgbClr val="003196"/>
                </a:solidFill>
                <a:cs typeface="Calibri" panose="020F0502020204030204" pitchFamily="34" charset="0"/>
              </a:rPr>
              <a:t>from large employers and pension providers. But </a:t>
            </a:r>
            <a:r>
              <a:rPr lang="en-US" sz="2300" u="sng" dirty="0">
                <a:solidFill>
                  <a:srgbClr val="003196"/>
                </a:solidFill>
                <a:cs typeface="Calibri" panose="020F0502020204030204" pitchFamily="34" charset="0"/>
              </a:rPr>
              <a:t>there is no market appetite for such existing complicated, burdensome and costly EU legal frameworks;</a:t>
            </a:r>
          </a:p>
          <a:p>
            <a:pPr marL="457200" indent="-457200" algn="just">
              <a:buAutoNum type="arabicParenR" startAt="5"/>
            </a:pPr>
            <a:endParaRPr lang="en-US" sz="1000" u="sng" dirty="0">
              <a:solidFill>
                <a:srgbClr val="003196"/>
              </a:solidFill>
              <a:cs typeface="Calibri" panose="020F0502020204030204" pitchFamily="34" charset="0"/>
            </a:endParaRPr>
          </a:p>
          <a:p>
            <a:pPr marL="457200" indent="-457200" algn="just">
              <a:buAutoNum type="arabicParenR" startAt="5"/>
            </a:pPr>
            <a:r>
              <a:rPr lang="en-US" sz="2300" u="sng" dirty="0">
                <a:solidFill>
                  <a:srgbClr val="003196"/>
                </a:solidFill>
                <a:cs typeface="Calibri" panose="020F0502020204030204" pitchFamily="34" charset="0"/>
              </a:rPr>
              <a:t>Several public debates and reports on the need to finalize a real European Capital Markets Union (CMU) seem to encourage more efficient and attractive Pan-European pensions/savings products</a:t>
            </a:r>
            <a:r>
              <a:rPr lang="en-US" sz="2300" dirty="0">
                <a:solidFill>
                  <a:srgbClr val="003196"/>
                </a:solidFill>
                <a:cs typeface="Calibri" panose="020F0502020204030204" pitchFamily="34" charset="0"/>
              </a:rPr>
              <a:t> (including forms of auto-enrolment):  This is good, but </a:t>
            </a:r>
            <a:r>
              <a:rPr lang="en-US" sz="2300" i="1" dirty="0">
                <a:solidFill>
                  <a:srgbClr val="003196"/>
                </a:solidFill>
                <a:cs typeface="Calibri" panose="020F0502020204030204" pitchFamily="34" charset="0"/>
              </a:rPr>
              <a:t>pension’s matters are mainly tackled from a financial/internal market angle of the EU policies, rather than from the (more complicated) legal articles on social policies provided in the EU Treaties;  </a:t>
            </a:r>
          </a:p>
        </p:txBody>
      </p:sp>
    </p:spTree>
    <p:extLst>
      <p:ext uri="{BB962C8B-B14F-4D97-AF65-F5344CB8AC3E}">
        <p14:creationId xmlns:p14="http://schemas.microsoft.com/office/powerpoint/2010/main" val="278248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age5image51736976">
            <a:extLst>
              <a:ext uri="{FF2B5EF4-FFF2-40B4-BE49-F238E27FC236}">
                <a16:creationId xmlns:a16="http://schemas.microsoft.com/office/drawing/2014/main" id="{D67984C6-FA4D-7172-0CA6-C6F2D3A098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03" y="1622611"/>
            <a:ext cx="4051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5image51733856">
            <a:extLst>
              <a:ext uri="{FF2B5EF4-FFF2-40B4-BE49-F238E27FC236}">
                <a16:creationId xmlns:a16="http://schemas.microsoft.com/office/drawing/2014/main" id="{BB5ABD01-BD5E-885C-EB4A-95C580C850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4703" y="1622611"/>
            <a:ext cx="20828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5image51735104">
            <a:extLst>
              <a:ext uri="{FF2B5EF4-FFF2-40B4-BE49-F238E27FC236}">
                <a16:creationId xmlns:a16="http://schemas.microsoft.com/office/drawing/2014/main" id="{1A579775-3681-A704-22B1-E81063C587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03" y="1622611"/>
            <a:ext cx="2628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5image51739472">
            <a:extLst>
              <a:ext uri="{FF2B5EF4-FFF2-40B4-BE49-F238E27FC236}">
                <a16:creationId xmlns:a16="http://schemas.microsoft.com/office/drawing/2014/main" id="{78579553-6760-EBFF-35B6-FE74C1B030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98203" y="1622611"/>
            <a:ext cx="838200" cy="1270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73C98E23-F71D-94BC-4572-65B50ADB6AEB}"/>
              </a:ext>
            </a:extLst>
          </p:cNvPr>
          <p:cNvSpPr txBox="1"/>
          <p:nvPr/>
        </p:nvSpPr>
        <p:spPr>
          <a:xfrm>
            <a:off x="3240741" y="2944906"/>
            <a:ext cx="184731" cy="369332"/>
          </a:xfrm>
          <a:prstGeom prst="rect">
            <a:avLst/>
          </a:prstGeom>
          <a:noFill/>
        </p:spPr>
        <p:txBody>
          <a:bodyPr wrap="none" rtlCol="0">
            <a:spAutoFit/>
          </a:bodyPr>
          <a:lstStyle/>
          <a:p>
            <a:endParaRPr lang="it-IT" dirty="0"/>
          </a:p>
        </p:txBody>
      </p:sp>
      <p:sp>
        <p:nvSpPr>
          <p:cNvPr id="7" name="CasellaDiTesto 6">
            <a:extLst>
              <a:ext uri="{FF2B5EF4-FFF2-40B4-BE49-F238E27FC236}">
                <a16:creationId xmlns:a16="http://schemas.microsoft.com/office/drawing/2014/main" id="{D3EC24AE-2F00-D350-F87D-0EFAF4B98CBB}"/>
              </a:ext>
            </a:extLst>
          </p:cNvPr>
          <p:cNvSpPr txBox="1"/>
          <p:nvPr/>
        </p:nvSpPr>
        <p:spPr>
          <a:xfrm>
            <a:off x="600203" y="1165411"/>
            <a:ext cx="11150472" cy="2693045"/>
          </a:xfrm>
          <a:prstGeom prst="rect">
            <a:avLst/>
          </a:prstGeom>
          <a:noFill/>
        </p:spPr>
        <p:txBody>
          <a:bodyPr wrap="square">
            <a:spAutoFit/>
          </a:bodyPr>
          <a:lstStyle/>
          <a:p>
            <a:pPr marL="285750" indent="-285750" algn="just">
              <a:buFontTx/>
              <a:buChar char="-"/>
            </a:pPr>
            <a:endParaRPr lang="en-US" sz="2400" dirty="0">
              <a:solidFill>
                <a:srgbClr val="003196"/>
              </a:solidFill>
            </a:endParaRPr>
          </a:p>
          <a:p>
            <a:pPr marL="285750" indent="-285750" algn="just">
              <a:buFontTx/>
              <a:buChar char="-"/>
            </a:pPr>
            <a:endParaRPr lang="en-US" sz="1500" b="1" dirty="0">
              <a:solidFill>
                <a:srgbClr val="003196"/>
              </a:solidFill>
            </a:endParaRPr>
          </a:p>
          <a:p>
            <a:pPr marL="285750" indent="-285750" algn="just">
              <a:buFontTx/>
              <a:buChar char="-"/>
            </a:pPr>
            <a:endParaRPr lang="en-US" sz="1500" b="1" dirty="0">
              <a:solidFill>
                <a:srgbClr val="003196"/>
              </a:solidFill>
            </a:endParaRPr>
          </a:p>
          <a:p>
            <a:pPr marL="285750" indent="-285750" algn="just">
              <a:buFontTx/>
              <a:buChar char="-"/>
            </a:pPr>
            <a:endParaRPr lang="en-US" sz="1500" b="1" dirty="0">
              <a:solidFill>
                <a:srgbClr val="003196"/>
              </a:solidFill>
            </a:endParaRPr>
          </a:p>
          <a:p>
            <a:pPr marL="285750" indent="-285750" algn="just">
              <a:buFontTx/>
              <a:buChar char="-"/>
            </a:pPr>
            <a:endParaRPr lang="en-US" sz="1500" b="1" dirty="0">
              <a:solidFill>
                <a:srgbClr val="003196"/>
              </a:solidFill>
            </a:endParaRPr>
          </a:p>
          <a:p>
            <a:pPr marL="285750" indent="-285750" algn="just">
              <a:buFontTx/>
              <a:buChar char="-"/>
            </a:pPr>
            <a:endParaRPr lang="en-US" sz="1500" b="1" dirty="0">
              <a:solidFill>
                <a:srgbClr val="003196"/>
              </a:solidFill>
            </a:endParaRPr>
          </a:p>
          <a:p>
            <a:pPr algn="ctr"/>
            <a:r>
              <a:rPr lang="en-US" sz="7000" b="1" dirty="0">
                <a:solidFill>
                  <a:srgbClr val="003196"/>
                </a:solidFill>
              </a:rPr>
              <a:t>QUESTIONS?</a:t>
            </a:r>
          </a:p>
        </p:txBody>
      </p:sp>
    </p:spTree>
    <p:extLst>
      <p:ext uri="{BB962C8B-B14F-4D97-AF65-F5344CB8AC3E}">
        <p14:creationId xmlns:p14="http://schemas.microsoft.com/office/powerpoint/2010/main" val="1328105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88840" y="157655"/>
            <a:ext cx="11119945" cy="6484882"/>
          </a:xfrm>
        </p:spPr>
        <p:txBody>
          <a:bodyPr>
            <a:normAutofit/>
          </a:bodyPr>
          <a:lstStyle/>
          <a:p>
            <a:endParaRPr lang="en-US" sz="3000" b="1" dirty="0">
              <a:solidFill>
                <a:srgbClr val="003196"/>
              </a:solidFill>
              <a:latin typeface="Calibri" charset="0"/>
              <a:ea typeface="Calibri" charset="0"/>
              <a:cs typeface="Calibri" charset="0"/>
              <a:sym typeface="Wingdings"/>
            </a:endParaRPr>
          </a:p>
          <a:p>
            <a:r>
              <a:rPr lang="en-US" sz="4000" b="1" dirty="0">
                <a:solidFill>
                  <a:srgbClr val="003196"/>
                </a:solidFill>
                <a:latin typeface="Calibri" charset="0"/>
                <a:ea typeface="Calibri" charset="0"/>
                <a:cs typeface="Calibri" charset="0"/>
                <a:sym typeface="Wingdings"/>
              </a:rPr>
              <a:t>THANK YOU FOR YOUR ATTENTION!</a:t>
            </a:r>
            <a:endParaRPr lang="en-US" sz="3000" b="1" dirty="0">
              <a:solidFill>
                <a:srgbClr val="003196"/>
              </a:solidFill>
              <a:latin typeface="Calibri" charset="0"/>
              <a:ea typeface="Calibri" charset="0"/>
              <a:cs typeface="Calibri" charset="0"/>
              <a:sym typeface="Wingdings"/>
            </a:endParaRPr>
          </a:p>
          <a:p>
            <a:pPr algn="l"/>
            <a:endParaRPr lang="en-US" sz="100" i="1" dirty="0">
              <a:solidFill>
                <a:srgbClr val="003196"/>
              </a:solidFill>
              <a:latin typeface="Calibri" charset="0"/>
              <a:ea typeface="Calibri" charset="0"/>
              <a:cs typeface="Calibri" charset="0"/>
              <a:sym typeface="Wingdings"/>
            </a:endParaRPr>
          </a:p>
          <a:p>
            <a:endParaRPr lang="en-US" sz="2500" i="1" dirty="0">
              <a:solidFill>
                <a:srgbClr val="003196"/>
              </a:solidFill>
              <a:latin typeface="Calibri" charset="0"/>
              <a:ea typeface="Calibri" charset="0"/>
              <a:cs typeface="Calibri" charset="0"/>
              <a:sym typeface="Wingdings"/>
            </a:endParaRPr>
          </a:p>
          <a:p>
            <a:r>
              <a:rPr lang="en-US" sz="3300" b="1" dirty="0">
                <a:solidFill>
                  <a:srgbClr val="003196"/>
                </a:solidFill>
                <a:latin typeface="Calibri" charset="0"/>
                <a:ea typeface="Calibri" charset="0"/>
                <a:cs typeface="Calibri" charset="0"/>
                <a:sym typeface="Wingdings"/>
                <a:hlinkClick r:id="rId2"/>
              </a:rPr>
              <a:t>francesco.briganti@cbba-europe.eu</a:t>
            </a:r>
            <a:endParaRPr lang="en-US" sz="3300" b="1" dirty="0">
              <a:solidFill>
                <a:srgbClr val="003196"/>
              </a:solidFill>
              <a:latin typeface="Calibri" charset="0"/>
              <a:ea typeface="Calibri" charset="0"/>
              <a:cs typeface="Calibri" charset="0"/>
              <a:sym typeface="Wingdings"/>
            </a:endParaRPr>
          </a:p>
          <a:p>
            <a:endParaRPr lang="en-US" sz="3300" b="1" dirty="0">
              <a:solidFill>
                <a:srgbClr val="003196"/>
              </a:solidFill>
              <a:latin typeface="Calibri" charset="0"/>
              <a:ea typeface="Calibri" charset="0"/>
              <a:cs typeface="Calibri" charset="0"/>
              <a:sym typeface="Wingdings"/>
            </a:endParaRPr>
          </a:p>
          <a:p>
            <a:r>
              <a:rPr lang="en-US" sz="3300" b="1" dirty="0">
                <a:solidFill>
                  <a:srgbClr val="003196"/>
                </a:solidFill>
                <a:latin typeface="Calibri" charset="0"/>
                <a:ea typeface="Calibri" charset="0"/>
                <a:cs typeface="Calibri" charset="0"/>
                <a:sym typeface="Wingdings"/>
                <a:hlinkClick r:id="rId3"/>
              </a:rPr>
              <a:t>info@cbba-europe.eu</a:t>
            </a:r>
            <a:endParaRPr lang="en-US" sz="3300" b="1" dirty="0">
              <a:solidFill>
                <a:srgbClr val="003196"/>
              </a:solidFill>
              <a:latin typeface="Calibri" charset="0"/>
              <a:ea typeface="Calibri" charset="0"/>
              <a:cs typeface="Calibri" charset="0"/>
              <a:sym typeface="Wingdings"/>
            </a:endParaRPr>
          </a:p>
          <a:p>
            <a:endParaRPr lang="en-US" sz="3300" b="1" i="1" dirty="0">
              <a:solidFill>
                <a:srgbClr val="003196"/>
              </a:solidFill>
              <a:latin typeface="Calibri" charset="0"/>
              <a:ea typeface="Calibri" charset="0"/>
              <a:cs typeface="Calibri" charset="0"/>
              <a:sym typeface="Wingdings"/>
            </a:endParaRPr>
          </a:p>
          <a:p>
            <a:r>
              <a:rPr lang="en-US" sz="3300" b="1" dirty="0">
                <a:solidFill>
                  <a:srgbClr val="003196"/>
                </a:solidFill>
                <a:latin typeface="Calibri" charset="0"/>
                <a:ea typeface="Calibri" charset="0"/>
                <a:cs typeface="Calibri" charset="0"/>
                <a:sym typeface="Wingdings"/>
                <a:hlinkClick r:id="rId4"/>
              </a:rPr>
              <a:t>www.cbba-europe.eu</a:t>
            </a:r>
            <a:endParaRPr lang="en-US" sz="3300" b="1" dirty="0">
              <a:solidFill>
                <a:srgbClr val="003196"/>
              </a:solidFill>
              <a:latin typeface="Calibri" charset="0"/>
              <a:ea typeface="Calibri" charset="0"/>
              <a:cs typeface="Calibri" charset="0"/>
              <a:sym typeface="Wingdings"/>
            </a:endParaRPr>
          </a:p>
          <a:p>
            <a:r>
              <a:rPr lang="en-US" sz="2500" dirty="0">
                <a:solidFill>
                  <a:srgbClr val="003196"/>
                </a:solidFill>
                <a:latin typeface="Calibri" charset="0"/>
                <a:ea typeface="Calibri" charset="0"/>
                <a:cs typeface="Calibri" charset="0"/>
                <a:sym typeface="Wingdings"/>
              </a:rPr>
              <a:t> </a:t>
            </a:r>
            <a:r>
              <a:rPr lang="en-US" sz="2500" i="1" dirty="0">
                <a:solidFill>
                  <a:srgbClr val="003196"/>
                </a:solidFill>
                <a:latin typeface="Calibri" charset="0"/>
                <a:ea typeface="Calibri" charset="0"/>
                <a:cs typeface="Calibri" charset="0"/>
                <a:sym typeface="Wingdings"/>
              </a:rPr>
              <a:t>                                                                                                                   </a:t>
            </a:r>
            <a:endParaRPr lang="en-US" sz="500" i="1" dirty="0">
              <a:solidFill>
                <a:srgbClr val="003196"/>
              </a:solidFill>
              <a:latin typeface="Calibri" charset="0"/>
              <a:ea typeface="Calibri" charset="0"/>
              <a:cs typeface="Calibri" charset="0"/>
              <a:sym typeface="Wingdings"/>
            </a:endParaRPr>
          </a:p>
        </p:txBody>
      </p:sp>
      <p:pic>
        <p:nvPicPr>
          <p:cNvPr id="4" name="Immagine 3" descr="/Users/francescobriganti/Desktop/Lavoro e progetti amatoriali luglio 2017/CBBA/CBBAlogo-B.png"/>
          <p:cNvPicPr/>
          <p:nvPr/>
        </p:nvPicPr>
        <p:blipFill>
          <a:blip r:embed="rId5">
            <a:extLst>
              <a:ext uri="{28A0092B-C50C-407E-A947-70E740481C1C}">
                <a14:useLocalDpi xmlns:a14="http://schemas.microsoft.com/office/drawing/2010/main" val="0"/>
              </a:ext>
            </a:extLst>
          </a:blip>
          <a:srcRect/>
          <a:stretch>
            <a:fillRect/>
          </a:stretch>
        </p:blipFill>
        <p:spPr bwMode="auto">
          <a:xfrm>
            <a:off x="8410222" y="5858933"/>
            <a:ext cx="3447392" cy="914400"/>
          </a:xfrm>
          <a:prstGeom prst="rect">
            <a:avLst/>
          </a:prstGeom>
          <a:noFill/>
          <a:ln>
            <a:noFill/>
          </a:ln>
        </p:spPr>
      </p:pic>
    </p:spTree>
    <p:extLst>
      <p:ext uri="{BB962C8B-B14F-4D97-AF65-F5344CB8AC3E}">
        <p14:creationId xmlns:p14="http://schemas.microsoft.com/office/powerpoint/2010/main" val="213892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1000" b="1" dirty="0">
              <a:solidFill>
                <a:srgbClr val="003196"/>
              </a:solidFill>
            </a:endParaRPr>
          </a:p>
          <a:p>
            <a:endParaRPr lang="en-GB" sz="6000" i="1" dirty="0">
              <a:solidFill>
                <a:srgbClr val="003196"/>
              </a:solidFill>
            </a:endParaRPr>
          </a:p>
          <a:p>
            <a:endParaRPr lang="en-GB" sz="6000" i="1" dirty="0">
              <a:solidFill>
                <a:srgbClr val="003196"/>
              </a:solidFill>
            </a:endParaRPr>
          </a:p>
          <a:p>
            <a:pPr algn="l"/>
            <a:endParaRPr lang="en-GB" sz="1000" i="1" dirty="0">
              <a:solidFill>
                <a:srgbClr val="003196"/>
              </a:solidFill>
            </a:endParaRPr>
          </a:p>
          <a:p>
            <a:pPr marL="742950" indent="-742950" algn="l">
              <a:buAutoNum type="arabicParenR"/>
            </a:pPr>
            <a:r>
              <a:rPr lang="en-GB" sz="4500" b="1" dirty="0">
                <a:solidFill>
                  <a:srgbClr val="003196"/>
                </a:solidFill>
              </a:rPr>
              <a:t>Existing cross-border/Pan-European pension tools in the EU and their features </a:t>
            </a:r>
          </a:p>
          <a:p>
            <a:pPr marL="742950" indent="-742950" algn="l">
              <a:buAutoNum type="arabicParenR"/>
            </a:pPr>
            <a:endParaRPr lang="en-GB" sz="1000" dirty="0">
              <a:solidFill>
                <a:srgbClr val="003196"/>
              </a:solidFill>
            </a:endParaRPr>
          </a:p>
          <a:p>
            <a:pPr marL="742950" indent="-742950" algn="l">
              <a:buAutoNum type="arabicParenR"/>
            </a:pPr>
            <a:endParaRPr lang="en-GB" sz="1000" dirty="0">
              <a:solidFill>
                <a:srgbClr val="003196"/>
              </a:solidFill>
            </a:endParaRPr>
          </a:p>
        </p:txBody>
      </p:sp>
      <p:pic>
        <p:nvPicPr>
          <p:cNvPr id="7" name="Immagine 6" descr="/Users/francescobriganti/Desktop/Lavoro e progetti amatoriali luglio 2017/CBBA/CBBAlogo-B.png">
            <a:extLst>
              <a:ext uri="{FF2B5EF4-FFF2-40B4-BE49-F238E27FC236}">
                <a16:creationId xmlns:a16="http://schemas.microsoft.com/office/drawing/2014/main" id="{9E52DA5A-EED9-5F40-B06F-E3CBAC37BC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777268" y="5904672"/>
            <a:ext cx="3186580" cy="761416"/>
          </a:xfrm>
          <a:prstGeom prst="rect">
            <a:avLst/>
          </a:prstGeom>
          <a:noFill/>
          <a:ln>
            <a:noFill/>
          </a:ln>
        </p:spPr>
      </p:pic>
    </p:spTree>
    <p:extLst>
      <p:ext uri="{BB962C8B-B14F-4D97-AF65-F5344CB8AC3E}">
        <p14:creationId xmlns:p14="http://schemas.microsoft.com/office/powerpoint/2010/main" val="4238740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595422" y="84667"/>
            <a:ext cx="11047229"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GB" sz="3200" b="1" dirty="0">
                <a:solidFill>
                  <a:srgbClr val="003196"/>
                </a:solidFill>
                <a:latin typeface="Calibri" panose="020F0502020204030204" pitchFamily="34" charset="0"/>
                <a:cs typeface="Calibri" panose="020F0502020204030204" pitchFamily="34" charset="0"/>
              </a:rPr>
              <a:t>Cross-Border Pensions in Europe are currently regulated as follows:</a:t>
            </a:r>
          </a:p>
          <a:p>
            <a:endParaRPr lang="en-GB" sz="500" b="1" dirty="0">
              <a:solidFill>
                <a:srgbClr val="003196"/>
              </a:solidFill>
              <a:latin typeface="Calibri" panose="020F0502020204030204" pitchFamily="34" charset="0"/>
              <a:cs typeface="Calibri" panose="020F0502020204030204" pitchFamily="34" charset="0"/>
            </a:endParaRPr>
          </a:p>
          <a:p>
            <a:pPr algn="l"/>
            <a:endParaRPr lang="en-GB" sz="1000" i="1" dirty="0"/>
          </a:p>
          <a:p>
            <a:pPr marL="514350" indent="-514350" algn="l">
              <a:buFont typeface="Arial"/>
              <a:buAutoNum type="arabicParenR"/>
            </a:pPr>
            <a:r>
              <a:rPr lang="en-GB" sz="2800" b="1" dirty="0">
                <a:solidFill>
                  <a:srgbClr val="003196"/>
                </a:solidFill>
                <a:cs typeface="Calibri" panose="020F0502020204030204" pitchFamily="34" charset="0"/>
              </a:rPr>
              <a:t> Workplace/Occupational Pensions (IORPs) </a:t>
            </a:r>
            <a:r>
              <a:rPr lang="en-GB" sz="2800" dirty="0">
                <a:solidFill>
                  <a:srgbClr val="003196"/>
                </a:solidFill>
                <a:cs typeface="Calibri" panose="020F0502020204030204" pitchFamily="34" charset="0"/>
              </a:rPr>
              <a:t>regulated by </a:t>
            </a:r>
            <a:r>
              <a:rPr lang="it-IT" sz="2800" dirty="0">
                <a:solidFill>
                  <a:srgbClr val="003196"/>
                </a:solidFill>
                <a:effectLst/>
              </a:rPr>
              <a:t>Directive (EU) 2016/2341 </a:t>
            </a:r>
            <a:r>
              <a:rPr lang="en-GB" sz="2800" dirty="0">
                <a:solidFill>
                  <a:srgbClr val="003196"/>
                </a:solidFill>
                <a:cs typeface="Calibri" panose="020F0502020204030204" pitchFamily="34" charset="0"/>
              </a:rPr>
              <a:t>(IORP II Directive)</a:t>
            </a:r>
          </a:p>
          <a:p>
            <a:pPr marL="514350" indent="-514350" algn="l">
              <a:buFont typeface="Arial"/>
              <a:buAutoNum type="arabicParenR"/>
            </a:pPr>
            <a:r>
              <a:rPr lang="en-GB" sz="2800" b="1" dirty="0">
                <a:solidFill>
                  <a:srgbClr val="003196"/>
                </a:solidFill>
                <a:cs typeface="Calibri" panose="020F0502020204030204" pitchFamily="34" charset="0"/>
              </a:rPr>
              <a:t> Pan-European Personal Pension Products (PEPPs) </a:t>
            </a:r>
            <a:r>
              <a:rPr lang="en-GB" sz="2800" dirty="0">
                <a:solidFill>
                  <a:srgbClr val="003196"/>
                </a:solidFill>
                <a:cs typeface="Calibri" panose="020F0502020204030204" pitchFamily="34" charset="0"/>
              </a:rPr>
              <a:t>regulated by Regulation </a:t>
            </a:r>
            <a:r>
              <a:rPr lang="it-IT" sz="2800" dirty="0">
                <a:solidFill>
                  <a:srgbClr val="003196"/>
                </a:solidFill>
                <a:effectLst/>
              </a:rPr>
              <a:t>(EU) 2019/1238  </a:t>
            </a:r>
            <a:r>
              <a:rPr lang="en-GB" sz="2800" dirty="0">
                <a:solidFill>
                  <a:srgbClr val="003196"/>
                </a:solidFill>
                <a:cs typeface="Calibri" panose="020F0502020204030204" pitchFamily="34" charset="0"/>
              </a:rPr>
              <a:t>(PEPP Regulation)</a:t>
            </a:r>
          </a:p>
          <a:p>
            <a:pPr algn="just"/>
            <a:endParaRPr lang="en-GB" i="1" dirty="0">
              <a:solidFill>
                <a:srgbClr val="003196"/>
              </a:solidFill>
              <a:latin typeface="Calibri" panose="020F0502020204030204" pitchFamily="34" charset="0"/>
              <a:cs typeface="Calibri" panose="020F0502020204030204" pitchFamily="34" charset="0"/>
            </a:endParaRPr>
          </a:p>
          <a:p>
            <a:pPr algn="just"/>
            <a:r>
              <a:rPr lang="en-GB" sz="2500" i="1" dirty="0">
                <a:solidFill>
                  <a:srgbClr val="003196"/>
                </a:solidFill>
                <a:latin typeface="Calibri" panose="020F0502020204030204" pitchFamily="34" charset="0"/>
                <a:cs typeface="Calibri" panose="020F0502020204030204" pitchFamily="34" charset="0"/>
              </a:rPr>
              <a:t>While Workplace/Occupational Pensions (IORPs) are national pension vehicles allowed to carry out cross-border activities…</a:t>
            </a:r>
          </a:p>
          <a:p>
            <a:pPr algn="just"/>
            <a:endParaRPr lang="en-GB" sz="1000" i="1" dirty="0">
              <a:solidFill>
                <a:srgbClr val="003196"/>
              </a:solidFill>
              <a:latin typeface="Calibri" panose="020F0502020204030204" pitchFamily="34" charset="0"/>
              <a:cs typeface="Calibri" panose="020F0502020204030204" pitchFamily="34" charset="0"/>
            </a:endParaRPr>
          </a:p>
          <a:p>
            <a:pPr algn="just"/>
            <a:r>
              <a:rPr lang="en-GB" sz="2500" i="1" dirty="0">
                <a:solidFill>
                  <a:srgbClr val="003196"/>
                </a:solidFill>
                <a:latin typeface="Calibri" panose="020F0502020204030204" pitchFamily="34" charset="0"/>
                <a:cs typeface="Calibri" panose="020F0502020204030204" pitchFamily="34" charset="0"/>
              </a:rPr>
              <a:t>…PEPPs are EU pension vehicles having features established by the European law, and hence acting (mainly) under the same conditions across the different EU member states;</a:t>
            </a:r>
          </a:p>
          <a:p>
            <a:pPr algn="just"/>
            <a:endParaRPr lang="en-GB" sz="500" b="1" i="1" dirty="0">
              <a:solidFill>
                <a:srgbClr val="003196"/>
              </a:solidFill>
              <a:latin typeface="Calibri" panose="020F0502020204030204" pitchFamily="34" charset="0"/>
              <a:cs typeface="Calibri" panose="020F0502020204030204" pitchFamily="34" charset="0"/>
            </a:endParaRPr>
          </a:p>
          <a:p>
            <a:pPr algn="just"/>
            <a:endParaRPr lang="en-GB" sz="2800" i="1" dirty="0">
              <a:latin typeface="Calibri" panose="020F0502020204030204" pitchFamily="34" charset="0"/>
              <a:cs typeface="Calibri" panose="020F0502020204030204" pitchFamily="34" charset="0"/>
            </a:endParaRPr>
          </a:p>
        </p:txBody>
      </p:sp>
      <p:pic>
        <p:nvPicPr>
          <p:cNvPr id="10" name="Immagine 9" descr="/Users/francescobriganti/Desktop/Lavoro e progetti amatoriali luglio 2017/CBBA/CBBAlogo-B.png">
            <a:extLst>
              <a:ext uri="{FF2B5EF4-FFF2-40B4-BE49-F238E27FC236}">
                <a16:creationId xmlns:a16="http://schemas.microsoft.com/office/drawing/2014/main" id="{5C90CC25-7C9E-BA4D-B186-DA7D3743700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41441" y="6262576"/>
            <a:ext cx="2250557" cy="595423"/>
          </a:xfrm>
          <a:prstGeom prst="rect">
            <a:avLst/>
          </a:prstGeom>
          <a:noFill/>
          <a:ln>
            <a:noFill/>
          </a:ln>
        </p:spPr>
      </p:pic>
    </p:spTree>
    <p:extLst>
      <p:ext uri="{BB962C8B-B14F-4D97-AF65-F5344CB8AC3E}">
        <p14:creationId xmlns:p14="http://schemas.microsoft.com/office/powerpoint/2010/main" val="125848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3200" b="1" dirty="0">
              <a:solidFill>
                <a:srgbClr val="003196"/>
              </a:solidFill>
            </a:endParaRPr>
          </a:p>
          <a:p>
            <a:endParaRPr lang="en-GB" sz="3200" b="1" dirty="0">
              <a:solidFill>
                <a:srgbClr val="003196"/>
              </a:solidFill>
            </a:endParaRPr>
          </a:p>
          <a:p>
            <a:endParaRPr lang="en-GB" sz="3200" b="1" dirty="0">
              <a:solidFill>
                <a:srgbClr val="003196"/>
              </a:solidFill>
            </a:endParaRPr>
          </a:p>
          <a:p>
            <a:endParaRPr lang="en-GB" sz="3200" b="1" dirty="0">
              <a:solidFill>
                <a:srgbClr val="003196"/>
              </a:solidFill>
            </a:endParaRPr>
          </a:p>
          <a:p>
            <a:r>
              <a:rPr lang="en-GB" sz="5000" b="1" dirty="0">
                <a:solidFill>
                  <a:srgbClr val="003196"/>
                </a:solidFill>
              </a:rPr>
              <a:t>The cross-border activities of pension funds (IORPs) according to the  IORP II Directive </a:t>
            </a:r>
          </a:p>
          <a:p>
            <a:pPr>
              <a:buFontTx/>
              <a:buChar char="-"/>
            </a:pPr>
            <a:endParaRPr lang="en-GB" sz="5000" i="1" dirty="0">
              <a:solidFill>
                <a:srgbClr val="003196"/>
              </a:solidFill>
            </a:endParaRPr>
          </a:p>
          <a:p>
            <a:endParaRPr lang="en-GB" i="1" dirty="0">
              <a:solidFill>
                <a:srgbClr val="003196"/>
              </a:solidFill>
            </a:endParaRPr>
          </a:p>
        </p:txBody>
      </p:sp>
      <p:pic>
        <p:nvPicPr>
          <p:cNvPr id="2" name="Immagine 1" descr="/Users/francescobriganti/Desktop/Lavoro e progetti amatoriali luglio 2017/CBBA/CBBAlogo-B.png">
            <a:extLst>
              <a:ext uri="{FF2B5EF4-FFF2-40B4-BE49-F238E27FC236}">
                <a16:creationId xmlns:a16="http://schemas.microsoft.com/office/drawing/2014/main" id="{74F379D4-D447-EB32-CC39-948217FE04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41441" y="6262576"/>
            <a:ext cx="2250557" cy="595423"/>
          </a:xfrm>
          <a:prstGeom prst="rect">
            <a:avLst/>
          </a:prstGeom>
          <a:noFill/>
          <a:ln>
            <a:noFill/>
          </a:ln>
        </p:spPr>
      </p:pic>
    </p:spTree>
    <p:extLst>
      <p:ext uri="{BB962C8B-B14F-4D97-AF65-F5344CB8AC3E}">
        <p14:creationId xmlns:p14="http://schemas.microsoft.com/office/powerpoint/2010/main" val="1191997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595422" y="84667"/>
            <a:ext cx="11047229" cy="6639950"/>
          </a:xfrm>
          <a:prstGeom prst="rect">
            <a:avLst/>
          </a:prstGeom>
          <a:solidFill>
            <a:schemeClr val="bg1"/>
          </a:solidFill>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GB" sz="3200" b="1" dirty="0">
                <a:solidFill>
                  <a:srgbClr val="003196"/>
                </a:solidFill>
              </a:rPr>
              <a:t>The cross-border activities of pension funds (IORPs) according to the  IORP II Directive </a:t>
            </a:r>
          </a:p>
          <a:p>
            <a:pPr algn="just"/>
            <a:endParaRPr lang="en-GB" sz="1100" b="1" dirty="0">
              <a:solidFill>
                <a:srgbClr val="003196"/>
              </a:solidFill>
              <a:latin typeface="Calibri" panose="020F0502020204030204" pitchFamily="34" charset="0"/>
              <a:cs typeface="Calibri" panose="020F0502020204030204" pitchFamily="34" charset="0"/>
            </a:endParaRPr>
          </a:p>
          <a:p>
            <a:pPr algn="just"/>
            <a:r>
              <a:rPr lang="en-GB" sz="2200" b="1" i="1" dirty="0">
                <a:solidFill>
                  <a:srgbClr val="003196"/>
                </a:solidFill>
                <a:latin typeface="Calibri" panose="020F0502020204030204" pitchFamily="34" charset="0"/>
                <a:cs typeface="Calibri" panose="020F0502020204030204" pitchFamily="34" charset="0"/>
              </a:rPr>
              <a:t>Cross-border activities of workplace/IORPs </a:t>
            </a:r>
            <a:r>
              <a:rPr lang="en-GB" sz="2200" b="1" i="1" u="sng" dirty="0">
                <a:solidFill>
                  <a:srgbClr val="003196"/>
                </a:solidFill>
                <a:latin typeface="Calibri" panose="020F0502020204030204" pitchFamily="34" charset="0"/>
                <a:cs typeface="Calibri" panose="020F0502020204030204" pitchFamily="34" charset="0"/>
              </a:rPr>
              <a:t>require the simultaneous compliance with at least 2 (or more) national legislations</a:t>
            </a:r>
            <a:r>
              <a:rPr lang="en-GB" sz="2200" b="1" i="1" dirty="0">
                <a:solidFill>
                  <a:srgbClr val="003196"/>
                </a:solidFill>
                <a:latin typeface="Calibri" panose="020F0502020204030204" pitchFamily="34" charset="0"/>
                <a:cs typeface="Calibri" panose="020F0502020204030204" pitchFamily="34" charset="0"/>
              </a:rPr>
              <a:t>: </a:t>
            </a:r>
          </a:p>
          <a:p>
            <a:pPr algn="just"/>
            <a:endParaRPr lang="en-GB" sz="1000" b="1" dirty="0">
              <a:solidFill>
                <a:srgbClr val="003196"/>
              </a:solidFill>
              <a:latin typeface="Calibri" panose="020F0502020204030204" pitchFamily="34" charset="0"/>
              <a:cs typeface="Calibri" panose="020F0502020204030204" pitchFamily="34" charset="0"/>
            </a:endParaRPr>
          </a:p>
          <a:p>
            <a:pPr marL="457200" indent="-457200" algn="just">
              <a:buFontTx/>
              <a:buChar char="-"/>
            </a:pPr>
            <a:r>
              <a:rPr lang="en-GB" sz="2200" u="sng" dirty="0">
                <a:solidFill>
                  <a:srgbClr val="003196"/>
                </a:solidFill>
                <a:latin typeface="Calibri" panose="020F0502020204030204" pitchFamily="34" charset="0"/>
                <a:cs typeface="Calibri" panose="020F0502020204030204" pitchFamily="34" charset="0"/>
              </a:rPr>
              <a:t>The national legislation of the pension fund (home state) and some of its features, including its prudential regulation</a:t>
            </a:r>
            <a:r>
              <a:rPr lang="en-GB" sz="2200" dirty="0">
                <a:solidFill>
                  <a:srgbClr val="003196"/>
                </a:solidFill>
                <a:latin typeface="Calibri" panose="020F0502020204030204" pitchFamily="34" charset="0"/>
                <a:cs typeface="Calibri" panose="020F0502020204030204" pitchFamily="34" charset="0"/>
              </a:rPr>
              <a:t>;</a:t>
            </a:r>
          </a:p>
          <a:p>
            <a:pPr marL="457200" indent="-457200" algn="just">
              <a:buFontTx/>
              <a:buChar char="-"/>
            </a:pPr>
            <a:endParaRPr lang="en-GB" sz="500" dirty="0">
              <a:solidFill>
                <a:srgbClr val="003196"/>
              </a:solidFill>
              <a:latin typeface="Calibri" panose="020F0502020204030204" pitchFamily="34" charset="0"/>
              <a:cs typeface="Calibri" panose="020F0502020204030204" pitchFamily="34" charset="0"/>
            </a:endParaRPr>
          </a:p>
          <a:p>
            <a:pPr marL="457200" indent="-457200" algn="just">
              <a:buFontTx/>
              <a:buChar char="-"/>
            </a:pPr>
            <a:r>
              <a:rPr lang="en-GB" sz="2200" dirty="0">
                <a:solidFill>
                  <a:srgbClr val="003196"/>
                </a:solidFill>
                <a:latin typeface="Calibri" panose="020F0502020204030204" pitchFamily="34" charset="0"/>
                <a:cs typeface="Calibri" panose="020F0502020204030204" pitchFamily="34" charset="0"/>
              </a:rPr>
              <a:t>And the social and labour law (and taxation rules) of the state where the pension fund (IORP) will offer its services, as to say </a:t>
            </a:r>
            <a:r>
              <a:rPr lang="en-GB" sz="2200" u="sng" dirty="0">
                <a:solidFill>
                  <a:srgbClr val="003196"/>
                </a:solidFill>
                <a:latin typeface="Calibri" panose="020F0502020204030204" pitchFamily="34" charset="0"/>
                <a:cs typeface="Calibri" panose="020F0502020204030204" pitchFamily="34" charset="0"/>
              </a:rPr>
              <a:t>the legislation of the state where the employer (company) and its employees are located</a:t>
            </a:r>
            <a:r>
              <a:rPr lang="en-GB" sz="2200" dirty="0">
                <a:solidFill>
                  <a:srgbClr val="003196"/>
                </a:solidFill>
                <a:latin typeface="Calibri" panose="020F0502020204030204" pitchFamily="34" charset="0"/>
                <a:cs typeface="Calibri" panose="020F0502020204030204" pitchFamily="34" charset="0"/>
              </a:rPr>
              <a:t>. </a:t>
            </a:r>
          </a:p>
          <a:p>
            <a:pPr marL="457200" indent="-457200" algn="just">
              <a:buFontTx/>
              <a:buChar char="-"/>
            </a:pPr>
            <a:endParaRPr lang="en-GB" sz="1900" i="1" dirty="0">
              <a:solidFill>
                <a:srgbClr val="003196"/>
              </a:solidFill>
              <a:latin typeface="Calibri" panose="020F0502020204030204" pitchFamily="34" charset="0"/>
              <a:cs typeface="Calibri" panose="020F0502020204030204" pitchFamily="34" charset="0"/>
            </a:endParaRPr>
          </a:p>
          <a:p>
            <a:pPr algn="just">
              <a:lnSpc>
                <a:spcPct val="100000"/>
              </a:lnSpc>
              <a:spcBef>
                <a:spcPts val="0"/>
              </a:spcBef>
            </a:pPr>
            <a:r>
              <a:rPr lang="en-GB" sz="2200" i="1" dirty="0">
                <a:solidFill>
                  <a:srgbClr val="003196"/>
                </a:solidFill>
                <a:latin typeface="Calibri" panose="020F0502020204030204" pitchFamily="34" charset="0"/>
                <a:cs typeface="Calibri" panose="020F0502020204030204" pitchFamily="34" charset="0"/>
              </a:rPr>
              <a:t>Example: A company Alpha (employer) from the State “B” decides to offer an occupational retirement plan to its employees (also located in the State “B”). In order to do so, the company Alpha decides to join, or to set up, a pension fund Beta located in the State A. </a:t>
            </a:r>
          </a:p>
          <a:p>
            <a:pPr algn="just">
              <a:lnSpc>
                <a:spcPct val="100000"/>
              </a:lnSpc>
              <a:spcBef>
                <a:spcPts val="0"/>
              </a:spcBef>
            </a:pPr>
            <a:endParaRPr lang="en-GB" sz="1000" i="1" dirty="0">
              <a:solidFill>
                <a:srgbClr val="003196"/>
              </a:solidFill>
              <a:latin typeface="Calibri" panose="020F0502020204030204" pitchFamily="34" charset="0"/>
              <a:cs typeface="Calibri" panose="020F0502020204030204" pitchFamily="34" charset="0"/>
            </a:endParaRPr>
          </a:p>
          <a:p>
            <a:pPr algn="just">
              <a:lnSpc>
                <a:spcPct val="100000"/>
              </a:lnSpc>
              <a:spcBef>
                <a:spcPts val="0"/>
              </a:spcBef>
            </a:pPr>
            <a:r>
              <a:rPr lang="en-GB" sz="2200" i="1" dirty="0">
                <a:solidFill>
                  <a:srgbClr val="003196"/>
                </a:solidFill>
                <a:latin typeface="Calibri" panose="020F0502020204030204" pitchFamily="34" charset="0"/>
                <a:cs typeface="Calibri" panose="020F0502020204030204" pitchFamily="34" charset="0"/>
              </a:rPr>
              <a:t>Social, </a:t>
            </a:r>
            <a:r>
              <a:rPr lang="en-GB" sz="2200" i="1" dirty="0" err="1">
                <a:solidFill>
                  <a:srgbClr val="003196"/>
                </a:solidFill>
                <a:latin typeface="Calibri" panose="020F0502020204030204" pitchFamily="34" charset="0"/>
                <a:cs typeface="Calibri" panose="020F0502020204030204" pitchFamily="34" charset="0"/>
              </a:rPr>
              <a:t>labor</a:t>
            </a:r>
            <a:r>
              <a:rPr lang="en-GB" sz="2200" i="1" dirty="0">
                <a:solidFill>
                  <a:srgbClr val="003196"/>
                </a:solidFill>
                <a:latin typeface="Calibri" panose="020F0502020204030204" pitchFamily="34" charset="0"/>
                <a:cs typeface="Calibri" panose="020F0502020204030204" pitchFamily="34" charset="0"/>
              </a:rPr>
              <a:t> and tax laws will be the ones of the State B, where Alpha and its employees are based; </a:t>
            </a:r>
          </a:p>
          <a:p>
            <a:pPr algn="just">
              <a:lnSpc>
                <a:spcPct val="100000"/>
              </a:lnSpc>
              <a:spcBef>
                <a:spcPts val="0"/>
              </a:spcBef>
            </a:pPr>
            <a:endParaRPr lang="en-GB" sz="1000" i="1" dirty="0">
              <a:solidFill>
                <a:srgbClr val="003196"/>
              </a:solidFill>
              <a:latin typeface="Calibri" panose="020F0502020204030204" pitchFamily="34" charset="0"/>
              <a:cs typeface="Calibri" panose="020F0502020204030204" pitchFamily="34" charset="0"/>
            </a:endParaRPr>
          </a:p>
          <a:p>
            <a:pPr algn="just">
              <a:lnSpc>
                <a:spcPct val="100000"/>
              </a:lnSpc>
              <a:spcBef>
                <a:spcPts val="0"/>
              </a:spcBef>
            </a:pPr>
            <a:r>
              <a:rPr lang="en-GB" sz="2200" i="1" dirty="0">
                <a:solidFill>
                  <a:srgbClr val="003196"/>
                </a:solidFill>
                <a:latin typeface="Calibri" panose="020F0502020204030204" pitchFamily="34" charset="0"/>
                <a:cs typeface="Calibri" panose="020F0502020204030204" pitchFamily="34" charset="0"/>
              </a:rPr>
              <a:t>Prudential rules will be the ones of the State A, where the pension fund Beta is located)</a:t>
            </a:r>
          </a:p>
          <a:p>
            <a:pPr algn="just"/>
            <a:endParaRPr lang="en-GB" sz="2800" i="1" dirty="0">
              <a:latin typeface="Calibri" panose="020F0502020204030204" pitchFamily="34" charset="0"/>
              <a:cs typeface="Calibri" panose="020F0502020204030204" pitchFamily="34" charset="0"/>
            </a:endParaRPr>
          </a:p>
        </p:txBody>
      </p:sp>
      <p:pic>
        <p:nvPicPr>
          <p:cNvPr id="10" name="Immagine 9" descr="/Users/francescobriganti/Desktop/Lavoro e progetti amatoriali luglio 2017/CBBA/CBBAlogo-B.png">
            <a:extLst>
              <a:ext uri="{FF2B5EF4-FFF2-40B4-BE49-F238E27FC236}">
                <a16:creationId xmlns:a16="http://schemas.microsoft.com/office/drawing/2014/main" id="{5C90CC25-7C9E-BA4D-B186-DA7D3743700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41441" y="6262576"/>
            <a:ext cx="2250557" cy="595423"/>
          </a:xfrm>
          <a:prstGeom prst="rect">
            <a:avLst/>
          </a:prstGeom>
          <a:noFill/>
          <a:ln>
            <a:noFill/>
          </a:ln>
        </p:spPr>
      </p:pic>
    </p:spTree>
    <p:extLst>
      <p:ext uri="{BB962C8B-B14F-4D97-AF65-F5344CB8AC3E}">
        <p14:creationId xmlns:p14="http://schemas.microsoft.com/office/powerpoint/2010/main" val="250498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0708B2B4-0FBA-C449-871B-B0B5797117BE}"/>
              </a:ext>
            </a:extLst>
          </p:cNvPr>
          <p:cNvSpPr txBox="1"/>
          <p:nvPr/>
        </p:nvSpPr>
        <p:spPr>
          <a:xfrm>
            <a:off x="299290" y="1997839"/>
            <a:ext cx="4269502" cy="2862322"/>
          </a:xfrm>
          <a:prstGeom prst="rect">
            <a:avLst/>
          </a:prstGeom>
          <a:noFill/>
        </p:spPr>
        <p:txBody>
          <a:bodyPr wrap="none" rtlCol="0">
            <a:spAutoFit/>
          </a:bodyPr>
          <a:lstStyle/>
          <a:p>
            <a:r>
              <a:rPr lang="en-US" sz="2000" b="1" dirty="0">
                <a:solidFill>
                  <a:srgbClr val="003196"/>
                </a:solidFill>
              </a:rPr>
              <a:t>Home state</a:t>
            </a:r>
            <a:r>
              <a:rPr lang="en-US" sz="2000" dirty="0">
                <a:solidFill>
                  <a:srgbClr val="003196"/>
                </a:solidFill>
              </a:rPr>
              <a:t>: </a:t>
            </a:r>
            <a:r>
              <a:rPr lang="en-US" sz="2000" u="sng" dirty="0">
                <a:solidFill>
                  <a:srgbClr val="003196"/>
                </a:solidFill>
              </a:rPr>
              <a:t>where the pension</a:t>
            </a:r>
          </a:p>
          <a:p>
            <a:r>
              <a:rPr lang="en-US" sz="2000" u="sng" dirty="0">
                <a:solidFill>
                  <a:srgbClr val="003196"/>
                </a:solidFill>
              </a:rPr>
              <a:t>fund is based;</a:t>
            </a:r>
          </a:p>
          <a:p>
            <a:endParaRPr lang="en-US" sz="2000" dirty="0">
              <a:solidFill>
                <a:srgbClr val="003196"/>
              </a:solidFill>
            </a:endParaRPr>
          </a:p>
          <a:p>
            <a:r>
              <a:rPr lang="en-US" sz="2000" b="1" dirty="0">
                <a:solidFill>
                  <a:srgbClr val="003196"/>
                </a:solidFill>
              </a:rPr>
              <a:t>Host state</a:t>
            </a:r>
            <a:r>
              <a:rPr lang="en-US" sz="2000" dirty="0">
                <a:solidFill>
                  <a:srgbClr val="003196"/>
                </a:solidFill>
              </a:rPr>
              <a:t>: </a:t>
            </a:r>
            <a:r>
              <a:rPr lang="en-US" sz="2000" u="sng" dirty="0">
                <a:solidFill>
                  <a:srgbClr val="003196"/>
                </a:solidFill>
              </a:rPr>
              <a:t>where the sponsor </a:t>
            </a:r>
          </a:p>
          <a:p>
            <a:r>
              <a:rPr lang="en-US" sz="2000" u="sng" dirty="0">
                <a:solidFill>
                  <a:srgbClr val="003196"/>
                </a:solidFill>
              </a:rPr>
              <a:t>company (employer) and employees</a:t>
            </a:r>
          </a:p>
          <a:p>
            <a:r>
              <a:rPr lang="en-US" sz="2000" u="sng" dirty="0">
                <a:solidFill>
                  <a:srgbClr val="003196"/>
                </a:solidFill>
              </a:rPr>
              <a:t>are based.</a:t>
            </a:r>
          </a:p>
          <a:p>
            <a:r>
              <a:rPr lang="en-US" sz="2000" b="1" i="1" dirty="0">
                <a:solidFill>
                  <a:srgbClr val="003196"/>
                </a:solidFill>
              </a:rPr>
              <a:t>The pension plan (or scheme; </a:t>
            </a:r>
          </a:p>
          <a:p>
            <a:r>
              <a:rPr lang="en-US" sz="2000" b="1" i="1" dirty="0">
                <a:solidFill>
                  <a:srgbClr val="003196"/>
                </a:solidFill>
              </a:rPr>
              <a:t>or arrangement) is designed according</a:t>
            </a:r>
          </a:p>
          <a:p>
            <a:r>
              <a:rPr lang="en-US" sz="2000" b="1" i="1" dirty="0">
                <a:solidFill>
                  <a:srgbClr val="003196"/>
                </a:solidFill>
              </a:rPr>
              <a:t>to the local rules of the host state. </a:t>
            </a:r>
          </a:p>
        </p:txBody>
      </p:sp>
      <p:pic>
        <p:nvPicPr>
          <p:cNvPr id="6" name="Image 1" descr="C:\Users\cicciuzzo\Desktop\Picture Cross border.png">
            <a:extLst>
              <a:ext uri="{FF2B5EF4-FFF2-40B4-BE49-F238E27FC236}">
                <a16:creationId xmlns:a16="http://schemas.microsoft.com/office/drawing/2014/main" id="{0D08A7C4-325E-CC4B-A419-7C35710EF5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9928" y="1997839"/>
            <a:ext cx="4049992" cy="3631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asellaDiTesto 6">
            <a:extLst>
              <a:ext uri="{FF2B5EF4-FFF2-40B4-BE49-F238E27FC236}">
                <a16:creationId xmlns:a16="http://schemas.microsoft.com/office/drawing/2014/main" id="{A1FC238C-0D4F-3240-A854-6D9C554DDB36}"/>
              </a:ext>
            </a:extLst>
          </p:cNvPr>
          <p:cNvSpPr txBox="1"/>
          <p:nvPr/>
        </p:nvSpPr>
        <p:spPr>
          <a:xfrm>
            <a:off x="9063936" y="2679580"/>
            <a:ext cx="2635288" cy="1600438"/>
          </a:xfrm>
          <a:prstGeom prst="rect">
            <a:avLst/>
          </a:prstGeom>
          <a:noFill/>
        </p:spPr>
        <p:txBody>
          <a:bodyPr wrap="square" rtlCol="0">
            <a:spAutoFit/>
          </a:bodyPr>
          <a:lstStyle/>
          <a:p>
            <a:endParaRPr lang="en-US" sz="2000" b="1" dirty="0">
              <a:solidFill>
                <a:srgbClr val="FF6600"/>
              </a:solidFill>
            </a:endParaRPr>
          </a:p>
          <a:p>
            <a:r>
              <a:rPr lang="en-US" sz="2000" b="1" i="1" dirty="0" err="1">
                <a:solidFill>
                  <a:srgbClr val="003196"/>
                </a:solidFill>
              </a:rPr>
              <a:t>Compertamentalised</a:t>
            </a:r>
            <a:r>
              <a:rPr lang="en-US" sz="2000" dirty="0">
                <a:solidFill>
                  <a:srgbClr val="003196"/>
                </a:solidFill>
              </a:rPr>
              <a:t> </a:t>
            </a:r>
            <a:r>
              <a:rPr lang="en-US" sz="2000" i="1" dirty="0">
                <a:solidFill>
                  <a:srgbClr val="003196"/>
                </a:solidFill>
              </a:rPr>
              <a:t>(Country by Country local arrangements)  </a:t>
            </a:r>
          </a:p>
          <a:p>
            <a:endParaRPr lang="it-IT" dirty="0"/>
          </a:p>
        </p:txBody>
      </p:sp>
      <p:sp>
        <p:nvSpPr>
          <p:cNvPr id="3" name="Rettangolo 2">
            <a:extLst>
              <a:ext uri="{FF2B5EF4-FFF2-40B4-BE49-F238E27FC236}">
                <a16:creationId xmlns:a16="http://schemas.microsoft.com/office/drawing/2014/main" id="{F0CB8D8A-5EE9-824B-BAC6-E88E5DBD85E1}"/>
              </a:ext>
            </a:extLst>
          </p:cNvPr>
          <p:cNvSpPr/>
          <p:nvPr/>
        </p:nvSpPr>
        <p:spPr>
          <a:xfrm>
            <a:off x="299290" y="5629480"/>
            <a:ext cx="7535199" cy="738664"/>
          </a:xfrm>
          <a:prstGeom prst="rect">
            <a:avLst/>
          </a:prstGeom>
        </p:spPr>
        <p:txBody>
          <a:bodyPr wrap="square">
            <a:spAutoFit/>
          </a:bodyPr>
          <a:lstStyle/>
          <a:p>
            <a:r>
              <a:rPr lang="en-US" i="1" dirty="0">
                <a:solidFill>
                  <a:srgbClr val="003196"/>
                </a:solidFill>
              </a:rPr>
              <a:t>Example: Home state “A” is Belgium;</a:t>
            </a:r>
          </a:p>
          <a:p>
            <a:pPr marL="285750" indent="-285750">
              <a:buFontTx/>
              <a:buChar char="-"/>
            </a:pPr>
            <a:endParaRPr lang="en-US" sz="300" i="1" dirty="0">
              <a:solidFill>
                <a:srgbClr val="003196"/>
              </a:solidFill>
            </a:endParaRPr>
          </a:p>
          <a:p>
            <a:pPr marL="285750" indent="-285750">
              <a:buFontTx/>
              <a:buChar char="-"/>
            </a:pPr>
            <a:endParaRPr lang="en-US" sz="300" i="1" dirty="0">
              <a:solidFill>
                <a:srgbClr val="003196"/>
              </a:solidFill>
            </a:endParaRPr>
          </a:p>
          <a:p>
            <a:r>
              <a:rPr lang="en-US" i="1" dirty="0">
                <a:solidFill>
                  <a:srgbClr val="003196"/>
                </a:solidFill>
              </a:rPr>
              <a:t>Host States “B”, “C”, “D”, “E” are: Germany, Italy, Ireland Poland, etc.</a:t>
            </a:r>
          </a:p>
        </p:txBody>
      </p:sp>
      <p:sp>
        <p:nvSpPr>
          <p:cNvPr id="8" name="Rettangolo 7">
            <a:extLst>
              <a:ext uri="{FF2B5EF4-FFF2-40B4-BE49-F238E27FC236}">
                <a16:creationId xmlns:a16="http://schemas.microsoft.com/office/drawing/2014/main" id="{0640699A-D895-9F87-ECF6-43D3F1FAFA00}"/>
              </a:ext>
            </a:extLst>
          </p:cNvPr>
          <p:cNvSpPr/>
          <p:nvPr/>
        </p:nvSpPr>
        <p:spPr>
          <a:xfrm>
            <a:off x="225778" y="171966"/>
            <a:ext cx="11243733" cy="1015663"/>
          </a:xfrm>
          <a:prstGeom prst="rect">
            <a:avLst/>
          </a:prstGeom>
        </p:spPr>
        <p:txBody>
          <a:bodyPr wrap="square">
            <a:spAutoFit/>
          </a:bodyPr>
          <a:lstStyle/>
          <a:p>
            <a:pPr algn="ctr"/>
            <a:r>
              <a:rPr lang="en-GB" sz="3000" b="1" dirty="0">
                <a:solidFill>
                  <a:srgbClr val="003196"/>
                </a:solidFill>
              </a:rPr>
              <a:t>The cross-border activities of pension funds (IORPs) according to the  IORP II Directive </a:t>
            </a:r>
          </a:p>
        </p:txBody>
      </p:sp>
      <p:pic>
        <p:nvPicPr>
          <p:cNvPr id="9" name="Immagine 8" descr="/Users/francescobriganti/Desktop/Lavoro e progetti amatoriali luglio 2017/CBBA/CBBAlogo-B.png">
            <a:extLst>
              <a:ext uri="{FF2B5EF4-FFF2-40B4-BE49-F238E27FC236}">
                <a16:creationId xmlns:a16="http://schemas.microsoft.com/office/drawing/2014/main" id="{B1FF735F-7127-5EE2-4AED-DCD2B057AF7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941441" y="6262576"/>
            <a:ext cx="2250557" cy="595423"/>
          </a:xfrm>
          <a:prstGeom prst="rect">
            <a:avLst/>
          </a:prstGeom>
          <a:noFill/>
          <a:ln>
            <a:noFill/>
          </a:ln>
        </p:spPr>
      </p:pic>
    </p:spTree>
    <p:extLst>
      <p:ext uri="{BB962C8B-B14F-4D97-AF65-F5344CB8AC3E}">
        <p14:creationId xmlns:p14="http://schemas.microsoft.com/office/powerpoint/2010/main" val="357994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3200" b="1" dirty="0">
              <a:solidFill>
                <a:srgbClr val="003196"/>
              </a:solidFill>
            </a:endParaRPr>
          </a:p>
          <a:p>
            <a:endParaRPr lang="en-GB" sz="3200" b="1" dirty="0">
              <a:solidFill>
                <a:srgbClr val="003196"/>
              </a:solidFill>
            </a:endParaRPr>
          </a:p>
          <a:p>
            <a:endParaRPr lang="en-GB" sz="3200" b="1" dirty="0">
              <a:solidFill>
                <a:srgbClr val="003196"/>
              </a:solidFill>
            </a:endParaRPr>
          </a:p>
          <a:p>
            <a:endParaRPr lang="en-GB" sz="3200" b="1" dirty="0">
              <a:solidFill>
                <a:srgbClr val="003196"/>
              </a:solidFill>
            </a:endParaRPr>
          </a:p>
          <a:p>
            <a:r>
              <a:rPr lang="en-GB" sz="5000" b="1" dirty="0">
                <a:solidFill>
                  <a:srgbClr val="003196"/>
                </a:solidFill>
              </a:rPr>
              <a:t>The Pan-European Personal Pension Product (PEPP) and its features </a:t>
            </a:r>
          </a:p>
          <a:p>
            <a:pPr>
              <a:buFontTx/>
              <a:buChar char="-"/>
            </a:pPr>
            <a:endParaRPr lang="en-GB" sz="5000" i="1" dirty="0">
              <a:solidFill>
                <a:srgbClr val="003196"/>
              </a:solidFill>
            </a:endParaRPr>
          </a:p>
          <a:p>
            <a:endParaRPr lang="en-GB" i="1" dirty="0">
              <a:solidFill>
                <a:srgbClr val="003196"/>
              </a:solidFill>
            </a:endParaRPr>
          </a:p>
        </p:txBody>
      </p:sp>
      <p:pic>
        <p:nvPicPr>
          <p:cNvPr id="2" name="Immagine 1" descr="/Users/francescobriganti/Desktop/Lavoro e progetti amatoriali luglio 2017/CBBA/CBBAlogo-B.png">
            <a:extLst>
              <a:ext uri="{FF2B5EF4-FFF2-40B4-BE49-F238E27FC236}">
                <a16:creationId xmlns:a16="http://schemas.microsoft.com/office/drawing/2014/main" id="{74F379D4-D447-EB32-CC39-948217FE04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41441" y="6262576"/>
            <a:ext cx="2250557" cy="595423"/>
          </a:xfrm>
          <a:prstGeom prst="rect">
            <a:avLst/>
          </a:prstGeom>
          <a:noFill/>
          <a:ln>
            <a:noFill/>
          </a:ln>
        </p:spPr>
      </p:pic>
    </p:spTree>
    <p:extLst>
      <p:ext uri="{BB962C8B-B14F-4D97-AF65-F5344CB8AC3E}">
        <p14:creationId xmlns:p14="http://schemas.microsoft.com/office/powerpoint/2010/main" val="1207338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sers/francescobriganti/Desktop/Lavoro e progetti amatoriali luglio 2017/CBBA/CBBAlogo-B.png"/>
          <p:cNvPicPr/>
          <p:nvPr/>
        </p:nvPicPr>
        <p:blipFill>
          <a:blip r:embed="rId2">
            <a:extLst>
              <a:ext uri="{28A0092B-C50C-407E-A947-70E740481C1C}">
                <a14:useLocalDpi xmlns:a14="http://schemas.microsoft.com/office/drawing/2010/main" val="0"/>
              </a:ext>
            </a:extLst>
          </a:blip>
          <a:srcRect/>
          <a:stretch>
            <a:fillRect/>
          </a:stretch>
        </p:blipFill>
        <p:spPr bwMode="auto">
          <a:xfrm>
            <a:off x="8671034" y="6011917"/>
            <a:ext cx="3186580" cy="761416"/>
          </a:xfrm>
          <a:prstGeom prst="rect">
            <a:avLst/>
          </a:prstGeom>
          <a:noFill/>
          <a:ln>
            <a:noFill/>
          </a:ln>
        </p:spPr>
      </p:pic>
      <p:sp>
        <p:nvSpPr>
          <p:cNvPr id="6" name="Content Placeholder 2">
            <a:extLst>
              <a:ext uri="{FF2B5EF4-FFF2-40B4-BE49-F238E27FC236}">
                <a16:creationId xmlns:a16="http://schemas.microsoft.com/office/drawing/2014/main" id="{6FD44FC2-FABF-594B-ABCC-06B2E18E834C}"/>
              </a:ext>
            </a:extLst>
          </p:cNvPr>
          <p:cNvSpPr txBox="1">
            <a:spLocks/>
          </p:cNvSpPr>
          <p:nvPr/>
        </p:nvSpPr>
        <p:spPr>
          <a:xfrm>
            <a:off x="168813" y="112543"/>
            <a:ext cx="11901268" cy="6639950"/>
          </a:xfrm>
          <a:prstGeom prst="rect">
            <a:avLst/>
          </a:prstGeom>
          <a:solidFill>
            <a:schemeClr val="bg1"/>
          </a:solidFill>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GB" sz="5100" b="1" dirty="0">
                <a:solidFill>
                  <a:srgbClr val="003196"/>
                </a:solidFill>
              </a:rPr>
              <a:t>The Pan-European Personal Pension Product (PEPP) and its features </a:t>
            </a:r>
          </a:p>
          <a:p>
            <a:pPr algn="l"/>
            <a:endParaRPr lang="en-GB" b="1" dirty="0">
              <a:solidFill>
                <a:srgbClr val="003196"/>
              </a:solidFill>
            </a:endParaRPr>
          </a:p>
          <a:p>
            <a:pPr algn="l">
              <a:buFontTx/>
              <a:buChar char="-"/>
            </a:pPr>
            <a:r>
              <a:rPr lang="en-GB" sz="4800" b="1" u="sng" dirty="0">
                <a:solidFill>
                  <a:srgbClr val="003196"/>
                </a:solidFill>
              </a:rPr>
              <a:t>Main idea</a:t>
            </a:r>
            <a:r>
              <a:rPr lang="en-GB" sz="4800" b="1" dirty="0">
                <a:solidFill>
                  <a:srgbClr val="003196"/>
                </a:solidFill>
              </a:rPr>
              <a:t>: </a:t>
            </a:r>
            <a:r>
              <a:rPr lang="en-GB" sz="4800" dirty="0">
                <a:solidFill>
                  <a:srgbClr val="003196"/>
                </a:solidFill>
              </a:rPr>
              <a:t>a </a:t>
            </a:r>
            <a:r>
              <a:rPr lang="en-US" sz="4800" dirty="0">
                <a:solidFill>
                  <a:srgbClr val="003196"/>
                </a:solidFill>
              </a:rPr>
              <a:t>personal pension provider based in a Country “A”, might offer its product all over Europe….to clients based in Countries “B”, “C”, “D”, etc.. (EU passport)</a:t>
            </a:r>
          </a:p>
          <a:p>
            <a:pPr algn="l">
              <a:buFontTx/>
              <a:buChar char="-"/>
            </a:pPr>
            <a:endParaRPr lang="en-US" b="1" dirty="0">
              <a:solidFill>
                <a:srgbClr val="003196"/>
              </a:solidFill>
            </a:endParaRPr>
          </a:p>
          <a:p>
            <a:pPr algn="l">
              <a:buFontTx/>
              <a:buChar char="-"/>
            </a:pPr>
            <a:r>
              <a:rPr lang="en-US" sz="4800" i="1" dirty="0">
                <a:solidFill>
                  <a:srgbClr val="003196"/>
                </a:solidFill>
              </a:rPr>
              <a:t>Once a client/user of the PEPP “Alpha” moves to another Country, he/she will be covered by the local branch (sub-account) of PEPP “Alpha” in the new Country of destination</a:t>
            </a:r>
            <a:endParaRPr lang="en-US" sz="4800" b="1" dirty="0">
              <a:solidFill>
                <a:srgbClr val="003196"/>
              </a:solidFill>
            </a:endParaRPr>
          </a:p>
          <a:p>
            <a:pPr algn="l">
              <a:buFontTx/>
              <a:buChar char="-"/>
            </a:pPr>
            <a:endParaRPr lang="en-US" sz="3200" b="1" dirty="0">
              <a:solidFill>
                <a:srgbClr val="003196"/>
              </a:solidFill>
            </a:endParaRPr>
          </a:p>
          <a:p>
            <a:pPr algn="l">
              <a:buFontTx/>
              <a:buChar char="-"/>
            </a:pPr>
            <a:r>
              <a:rPr lang="en-US" sz="4800" b="1" dirty="0">
                <a:solidFill>
                  <a:srgbClr val="003196"/>
                </a:solidFill>
              </a:rPr>
              <a:t>IMPORTANT</a:t>
            </a:r>
            <a:r>
              <a:rPr lang="en-US" sz="4800" u="sng" dirty="0">
                <a:solidFill>
                  <a:srgbClr val="003196"/>
                </a:solidFill>
              </a:rPr>
              <a:t>: the PEPP Regulation is a 2</a:t>
            </a:r>
            <a:r>
              <a:rPr lang="en-US" sz="4800" u="sng" baseline="30000" dirty="0">
                <a:solidFill>
                  <a:srgbClr val="003196"/>
                </a:solidFill>
              </a:rPr>
              <a:t>nd</a:t>
            </a:r>
            <a:r>
              <a:rPr lang="en-US" sz="4800" u="sng" dirty="0">
                <a:solidFill>
                  <a:srgbClr val="003196"/>
                </a:solidFill>
              </a:rPr>
              <a:t> or 28</a:t>
            </a:r>
            <a:r>
              <a:rPr lang="en-US" sz="4800" u="sng" baseline="30000" dirty="0">
                <a:solidFill>
                  <a:srgbClr val="003196"/>
                </a:solidFill>
              </a:rPr>
              <a:t>th</a:t>
            </a:r>
            <a:r>
              <a:rPr lang="en-US" sz="4800" u="sng" dirty="0">
                <a:solidFill>
                  <a:srgbClr val="003196"/>
                </a:solidFill>
              </a:rPr>
              <a:t> EU legal regime </a:t>
            </a:r>
            <a:r>
              <a:rPr lang="en-US" sz="4300" dirty="0">
                <a:solidFill>
                  <a:srgbClr val="003196"/>
                </a:solidFill>
              </a:rPr>
              <a:t>(voluntary, alternative. This means that the rules on PEPPs will be not applicable to the national pension products, which will continue to follow their national rules)</a:t>
            </a:r>
          </a:p>
          <a:p>
            <a:pPr>
              <a:buFontTx/>
              <a:buChar char="-"/>
            </a:pPr>
            <a:endParaRPr lang="en-GB" i="1" dirty="0"/>
          </a:p>
        </p:txBody>
      </p:sp>
    </p:spTree>
    <p:extLst>
      <p:ext uri="{BB962C8B-B14F-4D97-AF65-F5344CB8AC3E}">
        <p14:creationId xmlns:p14="http://schemas.microsoft.com/office/powerpoint/2010/main" val="26137430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6361</TotalTime>
  <Words>2384</Words>
  <Application>Microsoft Macintosh PowerPoint</Application>
  <PresentationFormat>Widescreen</PresentationFormat>
  <Paragraphs>222</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Francesco Briganti</dc:creator>
  <cp:lastModifiedBy>Francesco Briganti</cp:lastModifiedBy>
  <cp:revision>673</cp:revision>
  <cp:lastPrinted>2024-09-03T12:14:15Z</cp:lastPrinted>
  <dcterms:created xsi:type="dcterms:W3CDTF">2017-10-17T09:20:36Z</dcterms:created>
  <dcterms:modified xsi:type="dcterms:W3CDTF">2024-09-26T11:00:14Z</dcterms:modified>
</cp:coreProperties>
</file>